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4"/>
  </p:sldMasterIdLst>
  <p:sldIdLst>
    <p:sldId id="256" r:id="rId5"/>
    <p:sldId id="260" r:id="rId6"/>
    <p:sldId id="257" r:id="rId7"/>
    <p:sldId id="280" r:id="rId8"/>
    <p:sldId id="281" r:id="rId9"/>
    <p:sldId id="287" r:id="rId10"/>
    <p:sldId id="288" r:id="rId11"/>
    <p:sldId id="282" r:id="rId12"/>
    <p:sldId id="261" r:id="rId13"/>
    <p:sldId id="262" r:id="rId14"/>
    <p:sldId id="269" r:id="rId15"/>
    <p:sldId id="284" r:id="rId16"/>
    <p:sldId id="263" r:id="rId17"/>
    <p:sldId id="275" r:id="rId18"/>
  </p:sldIdLst>
  <p:sldSz cx="9144000" cy="6858000" type="screen4x3"/>
  <p:notesSz cx="6811963" cy="9942513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15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4915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49156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157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158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159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160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49161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9162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06 h 1906"/>
                <a:gd name="T4" fmla="*/ 5740 w 5740"/>
                <a:gd name="T5" fmla="*/ 1906 h 1906"/>
                <a:gd name="T6" fmla="*/ 57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49163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pPr lvl="0"/>
            <a:r>
              <a:rPr lang="en-GB" altLang="en-US" noProof="0"/>
              <a:t>Click to edit Master title style</a:t>
            </a:r>
          </a:p>
        </p:txBody>
      </p:sp>
      <p:sp>
        <p:nvSpPr>
          <p:cNvPr id="49164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GB" altLang="en-US" noProof="0"/>
              <a:t>Click to edit Master subtitle style</a:t>
            </a:r>
          </a:p>
        </p:txBody>
      </p:sp>
      <p:sp>
        <p:nvSpPr>
          <p:cNvPr id="49165" name="Rectangle 13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9166" name="Rectangle 14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9167" name="Rectangle 1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10B26B3-86D5-46C3-B6BE-E4B71C8CE80A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5FADFEA-1451-4B33-B9F3-CD8209487D72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81212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69B1188-F0E2-4689-9744-8F2F282EAB6D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270913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FBD139A-3BC7-4EAA-81CB-DD326EBA8D11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486047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1C41D68-086E-4AF2-B2B0-8FA1CA7F5EF6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978827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A90CEB9-D27B-4C10-B42E-A86B60F0841D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57234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C740BC8-9A7F-48B9-B59F-B4CB8D9DEBEB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73922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686EFFD-C6BA-4FFF-A87A-1A63718334BB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95076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720D8AA-8575-4F5F-80F7-72B7491BB868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82920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785F79E-11C8-4F5D-92E1-1F1FF97A6512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21016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32E63D3-9785-4C7A-97E1-69A93FF5C938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09771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082380C-1879-40D5-9B66-F585D4E26DD5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02300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53D14E3-AAB4-426E-8534-045EA22146C0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17984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9BD6B5D-2A44-44B9-A76D-C283D41E98AB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8714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DBC8DD18-D0CF-4A4C-B6D1-DC5FE35678DB}" type="slidenum">
              <a:rPr lang="en-GB" altLang="en-US"/>
              <a:pPr/>
              <a:t>‹#›</a:t>
            </a:fld>
            <a:endParaRPr lang="en-GB" altLang="en-US"/>
          </a:p>
        </p:txBody>
      </p:sp>
      <p:grpSp>
        <p:nvGrpSpPr>
          <p:cNvPr id="48132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48133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48134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8135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8136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8137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8138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48139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140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06 h 1906"/>
                <a:gd name="T4" fmla="*/ 5740 w 5740"/>
                <a:gd name="T5" fmla="*/ 1906 h 1906"/>
                <a:gd name="T6" fmla="*/ 57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48141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48142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48143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0" name="Picture 12" descr="Porthpean coasteering and kayaking 030"/>
          <p:cNvPicPr>
            <a:picLocks noGrp="1" noChangeAspect="1" noChangeArrowheads="1"/>
          </p:cNvPicPr>
          <p:nvPr>
            <p:ph type="subTitle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3"/>
          <a:stretch>
            <a:fillRect/>
          </a:stretch>
        </p:blipFill>
        <p:spPr>
          <a:xfrm>
            <a:off x="970755" y="2418656"/>
            <a:ext cx="7058025" cy="3411538"/>
          </a:xfr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62" name="Text Box 14"/>
          <p:cNvSpPr txBox="1">
            <a:spLocks noChangeArrowheads="1"/>
          </p:cNvSpPr>
          <p:nvPr/>
        </p:nvSpPr>
        <p:spPr bwMode="auto">
          <a:xfrm>
            <a:off x="323850" y="1341438"/>
            <a:ext cx="8351838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3200" dirty="0" err="1">
                <a:latin typeface="Verdana" pitchFamily="34" charset="0"/>
              </a:rPr>
              <a:t>Porthpean</a:t>
            </a:r>
            <a:r>
              <a:rPr lang="en-GB" altLang="en-US" sz="3200" dirty="0">
                <a:latin typeface="Verdana" pitchFamily="34" charset="0"/>
              </a:rPr>
              <a:t> Camp – Monday 15</a:t>
            </a:r>
            <a:r>
              <a:rPr lang="en-GB" altLang="en-US" sz="3200" baseline="30000" dirty="0">
                <a:latin typeface="Verdana" pitchFamily="34" charset="0"/>
              </a:rPr>
              <a:t>th</a:t>
            </a:r>
            <a:r>
              <a:rPr lang="en-GB" altLang="en-US" sz="3200" dirty="0">
                <a:latin typeface="Verdana" pitchFamily="34" charset="0"/>
              </a:rPr>
              <a:t> June – Wednesday 17</a:t>
            </a:r>
            <a:r>
              <a:rPr lang="en-GB" altLang="en-US" sz="3200" baseline="30000" dirty="0">
                <a:latin typeface="Verdana" pitchFamily="34" charset="0"/>
              </a:rPr>
              <a:t>th</a:t>
            </a:r>
            <a:r>
              <a:rPr lang="en-GB" altLang="en-US" sz="3200" dirty="0">
                <a:latin typeface="Verdana" pitchFamily="34" charset="0"/>
              </a:rPr>
              <a:t> June 2020 (2 nights)</a:t>
            </a:r>
          </a:p>
        </p:txBody>
      </p:sp>
      <p:sp>
        <p:nvSpPr>
          <p:cNvPr id="2064" name="Text Box 16"/>
          <p:cNvSpPr txBox="1">
            <a:spLocks noChangeArrowheads="1"/>
          </p:cNvSpPr>
          <p:nvPr/>
        </p:nvSpPr>
        <p:spPr bwMode="auto">
          <a:xfrm>
            <a:off x="323850" y="260350"/>
            <a:ext cx="38877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 b="1">
              <a:latin typeface="Verdana" pitchFamily="34" charset="0"/>
            </a:endParaRPr>
          </a:p>
        </p:txBody>
      </p:sp>
      <p:pic>
        <p:nvPicPr>
          <p:cNvPr id="2066" name="Picture 18" descr="cornwall outdoo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712" y="255588"/>
            <a:ext cx="3186113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7" name="Text Box 19"/>
          <p:cNvSpPr txBox="1">
            <a:spLocks noChangeArrowheads="1"/>
          </p:cNvSpPr>
          <p:nvPr/>
        </p:nvSpPr>
        <p:spPr bwMode="auto">
          <a:xfrm>
            <a:off x="1619250" y="6021388"/>
            <a:ext cx="61928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b="1" i="1">
                <a:latin typeface="Verdana" pitchFamily="34" charset="0"/>
              </a:rPr>
              <a:t>Learn with a breath of fresh air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1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8313" y="274638"/>
            <a:ext cx="4391025" cy="1143000"/>
          </a:xfrm>
        </p:spPr>
        <p:txBody>
          <a:bodyPr/>
          <a:lstStyle/>
          <a:p>
            <a:pPr algn="l"/>
            <a:r>
              <a:rPr lang="en-GB" altLang="en-US" sz="3600" dirty="0">
                <a:effectLst/>
                <a:latin typeface="Verdana" pitchFamily="34" charset="0"/>
              </a:rPr>
              <a:t>Full day on the Beach….</a:t>
            </a:r>
            <a:endParaRPr lang="en-GB" altLang="en-US" dirty="0">
              <a:effectLst/>
            </a:endParaRP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557338"/>
            <a:ext cx="4038600" cy="4895998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GB" altLang="en-US" sz="2800" dirty="0">
                <a:effectLst/>
                <a:latin typeface="Verdana" pitchFamily="34" charset="0"/>
              </a:rPr>
              <a:t>Explore the coastline in canoes and kayaks</a:t>
            </a:r>
          </a:p>
          <a:p>
            <a:pPr>
              <a:buFont typeface="Wingdings" pitchFamily="2" charset="2"/>
              <a:buChar char="§"/>
            </a:pPr>
            <a:r>
              <a:rPr lang="en-GB" altLang="en-US" sz="2800" dirty="0">
                <a:effectLst/>
                <a:latin typeface="Verdana" pitchFamily="34" charset="0"/>
              </a:rPr>
              <a:t>Walk your way along the cliffs by coastal traversing</a:t>
            </a:r>
          </a:p>
          <a:p>
            <a:pPr>
              <a:buFont typeface="Wingdings" pitchFamily="2" charset="2"/>
              <a:buChar char="§"/>
            </a:pPr>
            <a:r>
              <a:rPr lang="en-GB" altLang="en-US" sz="2800" dirty="0">
                <a:effectLst/>
                <a:latin typeface="Verdana" pitchFamily="34" charset="0"/>
              </a:rPr>
              <a:t>Try your hand at Stand Up </a:t>
            </a:r>
            <a:r>
              <a:rPr lang="en-GB" altLang="en-US" sz="2800" dirty="0" err="1">
                <a:effectLst/>
                <a:latin typeface="Verdana" pitchFamily="34" charset="0"/>
              </a:rPr>
              <a:t>Paddleboarding</a:t>
            </a:r>
            <a:r>
              <a:rPr lang="en-GB" altLang="en-US" sz="2800" dirty="0">
                <a:effectLst/>
                <a:latin typeface="Verdana" pitchFamily="34" charset="0"/>
              </a:rPr>
              <a:t> (SUP)</a:t>
            </a:r>
          </a:p>
          <a:p>
            <a:pPr>
              <a:buFont typeface="Wingdings" pitchFamily="2" charset="2"/>
              <a:buNone/>
            </a:pPr>
            <a:endParaRPr lang="en-GB" altLang="en-US" sz="2800" dirty="0">
              <a:latin typeface="Verdana" pitchFamily="34" charset="0"/>
            </a:endParaRPr>
          </a:p>
        </p:txBody>
      </p:sp>
      <p:pic>
        <p:nvPicPr>
          <p:cNvPr id="61449" name="Picture 9" descr="Canoe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3375"/>
            <a:ext cx="3902075" cy="292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54" name="Picture 14" descr="Porthpean coasteering and kayaking 040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53150" y="2060575"/>
            <a:ext cx="2990850" cy="22415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444" name="Picture 4" descr="Porthpean coasteering and kayaking 00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56100" y="4221163"/>
            <a:ext cx="3168650" cy="23764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1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1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61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61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2" grpId="0"/>
      <p:bldP spid="6144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4" name="Picture 4" descr="2007_0913porthpeanSep2007030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427538" cy="32670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18" name="Picture 18" descr="new sailing boats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16463" y="0"/>
            <a:ext cx="4427537" cy="32670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14" name="Picture 14" descr="4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429000"/>
            <a:ext cx="4427538" cy="3429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21" name="Picture 21" descr="red canoes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16463" y="3429000"/>
            <a:ext cx="4427537" cy="3429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GB" altLang="en-US" sz="2800" dirty="0">
                <a:effectLst/>
                <a:latin typeface="Verdana" pitchFamily="34" charset="0"/>
              </a:rPr>
              <a:t>Half days Archery &amp; Cycling</a:t>
            </a:r>
            <a:br>
              <a:rPr lang="en-GB" altLang="en-US" sz="2800" dirty="0">
                <a:effectLst/>
                <a:latin typeface="Verdana" pitchFamily="34" charset="0"/>
              </a:rPr>
            </a:br>
            <a:r>
              <a:rPr lang="en-GB" altLang="en-US" sz="2800" dirty="0">
                <a:effectLst/>
                <a:latin typeface="Verdana" pitchFamily="34" charset="0"/>
              </a:rPr>
              <a:t>(these activities may change based on weather/availability etc neared the time) 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57399"/>
            <a:ext cx="8229600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en-GB" altLang="en-US" sz="2400" dirty="0">
              <a:effectLst/>
              <a:latin typeface="Verdana" pitchFamily="34" charset="0"/>
            </a:endParaRPr>
          </a:p>
          <a:p>
            <a:pPr>
              <a:lnSpc>
                <a:spcPct val="80000"/>
              </a:lnSpc>
            </a:pPr>
            <a:r>
              <a:rPr lang="en-GB" altLang="en-US" sz="2400" dirty="0">
                <a:effectLst/>
                <a:latin typeface="Verdana" pitchFamily="34" charset="0"/>
              </a:rPr>
              <a:t>Archery is an excellent activity to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GB" altLang="en-US" sz="2400" dirty="0">
                <a:effectLst/>
                <a:latin typeface="Verdana" pitchFamily="34" charset="0"/>
              </a:rPr>
              <a:t>	develop concentration skills and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GB" altLang="en-US" sz="2400" dirty="0">
                <a:effectLst/>
                <a:latin typeface="Verdana" pitchFamily="34" charset="0"/>
              </a:rPr>
              <a:t>	manual dexterity in individuals of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GB" altLang="en-US" sz="2400" dirty="0">
                <a:effectLst/>
                <a:latin typeface="Verdana" pitchFamily="34" charset="0"/>
              </a:rPr>
              <a:t>	all abilities</a:t>
            </a:r>
            <a:r>
              <a:rPr lang="en-GB" altLang="en-US" sz="2800" dirty="0">
                <a:effectLst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en-GB" altLang="en-US" sz="2400" dirty="0">
                <a:solidFill>
                  <a:schemeClr val="tx2"/>
                </a:solidFill>
                <a:effectLst/>
                <a:latin typeface="Verdana" pitchFamily="34" charset="0"/>
              </a:rPr>
              <a:t>Cycle ride through </a:t>
            </a:r>
          </a:p>
          <a:p>
            <a:pPr>
              <a:lnSpc>
                <a:spcPct val="90000"/>
              </a:lnSpc>
              <a:buNone/>
            </a:pPr>
            <a:r>
              <a:rPr lang="en-GB" altLang="en-US" sz="2400" dirty="0">
                <a:solidFill>
                  <a:schemeClr val="tx2"/>
                </a:solidFill>
                <a:effectLst/>
                <a:latin typeface="Verdana" pitchFamily="34" charset="0"/>
              </a:rPr>
              <a:t>	the woods on a circular course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GB" altLang="en-US" sz="2800" dirty="0">
              <a:effectLst/>
            </a:endParaRPr>
          </a:p>
          <a:p>
            <a:pPr>
              <a:lnSpc>
                <a:spcPct val="80000"/>
              </a:lnSpc>
            </a:pPr>
            <a:endParaRPr lang="en-GB" altLang="en-US" sz="2800" dirty="0"/>
          </a:p>
        </p:txBody>
      </p:sp>
      <p:pic>
        <p:nvPicPr>
          <p:cNvPr id="130054" name="Picture 6" descr="archer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0" y="1600200"/>
            <a:ext cx="2305050" cy="187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porthpean open Day 25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6647" y="3779838"/>
            <a:ext cx="1882775" cy="244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0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0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4" name="Picture 6" descr="high ropes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1341438"/>
            <a:ext cx="1889125" cy="2519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17" name="Rectangle 9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4330700" cy="1143000"/>
          </a:xfrm>
        </p:spPr>
        <p:txBody>
          <a:bodyPr/>
          <a:lstStyle/>
          <a:p>
            <a:r>
              <a:rPr lang="en-GB" altLang="en-US" sz="2800">
                <a:latin typeface="Verdana" pitchFamily="34" charset="0"/>
              </a:rPr>
              <a:t>Half Day on the High Ropes Course</a:t>
            </a:r>
          </a:p>
        </p:txBody>
      </p:sp>
      <p:pic>
        <p:nvPicPr>
          <p:cNvPr id="68620" name="Picture 12" descr="highropes - porthpean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16763" y="0"/>
            <a:ext cx="2027237" cy="33575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8612" name="Picture 4" descr="high ropes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638" y="2924175"/>
            <a:ext cx="2519362" cy="188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13" name="Picture 5" descr="high ropes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900" y="3860800"/>
            <a:ext cx="1762125" cy="234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15" name="Picture 7" descr="high ropes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4797425"/>
            <a:ext cx="2843212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22" name="Text Box 14"/>
          <p:cNvSpPr txBox="1">
            <a:spLocks noChangeArrowheads="1"/>
          </p:cNvSpPr>
          <p:nvPr/>
        </p:nvSpPr>
        <p:spPr bwMode="auto">
          <a:xfrm>
            <a:off x="250825" y="1700213"/>
            <a:ext cx="3960813" cy="356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58775" indent="-358775">
              <a:spcBef>
                <a:spcPct val="50000"/>
              </a:spcBef>
              <a:buClr>
                <a:srgbClr val="7030A0"/>
              </a:buClr>
              <a:buSzPct val="65000"/>
              <a:buFont typeface="Wingdings" pitchFamily="2" charset="2"/>
              <a:buChar char="n"/>
            </a:pPr>
            <a:r>
              <a:rPr lang="en-GB" altLang="en-US" sz="2800" dirty="0">
                <a:latin typeface="Verdana" pitchFamily="34" charset="0"/>
              </a:rPr>
              <a:t>Test your nerve on the leap of faith,  fly down the zip wire and tackle the Jacobs Ladder.  Build a crate tower and descend the abseil wall.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8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8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86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86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8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8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68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68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68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68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68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68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7" grpId="0"/>
      <p:bldP spid="686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1" name="Picture 11" descr="DSCF762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572000" cy="33575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653" name="Picture 13" descr="DSCF761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16463" y="0"/>
            <a:ext cx="4427537" cy="33575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656" name="Picture 16" descr="DSCF7619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500438"/>
            <a:ext cx="4572000" cy="33575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659" name="Picture 19" descr="DSCF7611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16463" y="3500438"/>
            <a:ext cx="4427537" cy="33575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altLang="en-US" sz="3600" dirty="0" err="1">
                <a:effectLst/>
                <a:latin typeface="Verdana" pitchFamily="34" charset="0"/>
              </a:rPr>
              <a:t>Porthpean</a:t>
            </a:r>
            <a:r>
              <a:rPr lang="en-GB" altLang="en-US" sz="3600" dirty="0">
                <a:effectLst/>
                <a:latin typeface="Verdana" pitchFamily="34" charset="0"/>
              </a:rPr>
              <a:t> site …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68413"/>
            <a:ext cx="4762500" cy="4897437"/>
          </a:xfrm>
          <a:noFill/>
          <a:ln/>
          <a:extLs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Clr>
                <a:srgbClr val="000000"/>
              </a:buClr>
            </a:pPr>
            <a:r>
              <a:rPr lang="en-GB" altLang="en-US" sz="2400" dirty="0">
                <a:effectLst/>
                <a:latin typeface="Verdana" pitchFamily="34" charset="0"/>
              </a:rPr>
              <a:t>The Centre is situated just outside of St Austell and enjoys spectacular views over the sea and local countryside.  Sleeping accommodation consists of large canvas tents.</a:t>
            </a:r>
            <a:br>
              <a:rPr lang="en-GB" altLang="en-US" sz="2400" dirty="0">
                <a:effectLst/>
                <a:latin typeface="Verdana" pitchFamily="34" charset="0"/>
              </a:rPr>
            </a:br>
            <a:endParaRPr lang="en-GB" altLang="en-US" sz="2400" dirty="0">
              <a:effectLst/>
              <a:latin typeface="Verdana" pitchFamily="34" charset="0"/>
            </a:endParaRPr>
          </a:p>
          <a:p>
            <a:pPr>
              <a:lnSpc>
                <a:spcPct val="80000"/>
              </a:lnSpc>
              <a:buClr>
                <a:srgbClr val="000000"/>
              </a:buClr>
            </a:pPr>
            <a:r>
              <a:rPr lang="en-GB" altLang="en-US" sz="2400" dirty="0">
                <a:effectLst/>
                <a:latin typeface="Verdana" pitchFamily="34" charset="0"/>
              </a:rPr>
              <a:t>The camping element is supported by a range of permanent buildings including a centrally heated dining hall, staff lounge, toilet and shower blocks, and drying room.  </a:t>
            </a:r>
          </a:p>
        </p:txBody>
      </p:sp>
      <p:pic>
        <p:nvPicPr>
          <p:cNvPr id="56327" name="Picture 7" descr="2007_0913porthpeanSep200702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2349500"/>
            <a:ext cx="3311525" cy="248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/>
      <p:bldP spid="5632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5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altLang="en-US" sz="3600" dirty="0" err="1">
                <a:latin typeface="Verdana" pitchFamily="34" charset="0"/>
              </a:rPr>
              <a:t>Porthpean</a:t>
            </a:r>
            <a:r>
              <a:rPr lang="en-GB" altLang="en-US" sz="3600" dirty="0">
                <a:latin typeface="Verdana" pitchFamily="34" charset="0"/>
              </a:rPr>
              <a:t> site (</a:t>
            </a:r>
            <a:r>
              <a:rPr lang="en-GB" altLang="en-US" sz="3600" dirty="0" err="1">
                <a:latin typeface="Verdana" pitchFamily="34" charset="0"/>
              </a:rPr>
              <a:t>cont</a:t>
            </a:r>
            <a:r>
              <a:rPr lang="en-GB" altLang="en-US" sz="3600" dirty="0">
                <a:latin typeface="Verdana" pitchFamily="34" charset="0"/>
              </a:rPr>
              <a:t>)…</a:t>
            </a:r>
          </a:p>
        </p:txBody>
      </p:sp>
      <p:sp>
        <p:nvSpPr>
          <p:cNvPr id="17416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268413"/>
            <a:ext cx="4691062" cy="4997450"/>
          </a:xfrm>
        </p:spPr>
        <p:txBody>
          <a:bodyPr/>
          <a:lstStyle/>
          <a:p>
            <a:pPr>
              <a:lnSpc>
                <a:spcPct val="90000"/>
              </a:lnSpc>
              <a:buClr>
                <a:srgbClr val="000000"/>
              </a:buClr>
            </a:pPr>
            <a:r>
              <a:rPr lang="en-GB" altLang="en-US" sz="2100" dirty="0">
                <a:effectLst/>
                <a:latin typeface="Verdana" pitchFamily="34" charset="0"/>
              </a:rPr>
              <a:t>Tents are arranged in ‘villages’ to accommodate a maximum of 38 children and up to 4 leaders.</a:t>
            </a:r>
          </a:p>
          <a:p>
            <a:pPr>
              <a:lnSpc>
                <a:spcPct val="90000"/>
              </a:lnSpc>
              <a:buClr>
                <a:srgbClr val="000000"/>
              </a:buClr>
            </a:pPr>
            <a:r>
              <a:rPr lang="en-GB" altLang="en-US" sz="2100" dirty="0">
                <a:effectLst/>
                <a:latin typeface="Verdana" pitchFamily="34" charset="0"/>
              </a:rPr>
              <a:t>There are 5 villages.</a:t>
            </a:r>
          </a:p>
          <a:p>
            <a:pPr>
              <a:lnSpc>
                <a:spcPct val="90000"/>
              </a:lnSpc>
              <a:buClr>
                <a:srgbClr val="000000"/>
              </a:buClr>
            </a:pPr>
            <a:r>
              <a:rPr lang="en-GB" altLang="en-US" sz="2100" dirty="0">
                <a:effectLst/>
                <a:latin typeface="Verdana" pitchFamily="34" charset="0"/>
              </a:rPr>
              <a:t>Each village has 7 tents and 1 wooden cabin (sleeps 2). </a:t>
            </a:r>
          </a:p>
          <a:p>
            <a:pPr>
              <a:lnSpc>
                <a:spcPct val="90000"/>
              </a:lnSpc>
              <a:buClr>
                <a:srgbClr val="000000"/>
              </a:buClr>
            </a:pPr>
            <a:r>
              <a:rPr lang="en-GB" altLang="en-US" sz="2100" dirty="0">
                <a:effectLst/>
                <a:latin typeface="Verdana" pitchFamily="34" charset="0"/>
              </a:rPr>
              <a:t>The cabin is lockable and is for leaders’ use only.</a:t>
            </a:r>
          </a:p>
          <a:p>
            <a:pPr>
              <a:lnSpc>
                <a:spcPct val="90000"/>
              </a:lnSpc>
              <a:buClr>
                <a:srgbClr val="000000"/>
              </a:buClr>
            </a:pPr>
            <a:r>
              <a:rPr lang="en-GB" altLang="en-US" sz="2100" dirty="0">
                <a:effectLst/>
                <a:latin typeface="Verdana" pitchFamily="34" charset="0"/>
              </a:rPr>
              <a:t>All the tents are floor boarded and the centre provides a vinyl foam mattress on which to sleep.</a:t>
            </a:r>
          </a:p>
          <a:p>
            <a:pPr>
              <a:lnSpc>
                <a:spcPct val="90000"/>
              </a:lnSpc>
              <a:buClr>
                <a:srgbClr val="000000"/>
              </a:buClr>
            </a:pPr>
            <a:r>
              <a:rPr lang="en-GB" altLang="en-US" sz="2100" dirty="0">
                <a:effectLst/>
                <a:latin typeface="Verdana" pitchFamily="34" charset="0"/>
              </a:rPr>
              <a:t>All visitors must bring their own sleeping bags and pillows.</a:t>
            </a:r>
          </a:p>
          <a:p>
            <a:pPr>
              <a:lnSpc>
                <a:spcPct val="90000"/>
              </a:lnSpc>
              <a:buClr>
                <a:srgbClr val="000000"/>
              </a:buClr>
            </a:pPr>
            <a:endParaRPr lang="en-GB" altLang="en-US" sz="2100" dirty="0">
              <a:effectLst/>
              <a:latin typeface="Verdana" pitchFamily="34" charset="0"/>
            </a:endParaRPr>
          </a:p>
        </p:txBody>
      </p:sp>
      <p:pic>
        <p:nvPicPr>
          <p:cNvPr id="17423" name="Picture 15" descr="clo-porthpean-camps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2349500"/>
            <a:ext cx="3311525" cy="221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74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74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74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74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74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74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74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74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74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74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74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74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/>
      <p:bldP spid="1741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altLang="en-US" sz="3600" dirty="0">
                <a:effectLst/>
                <a:latin typeface="Verdana" pitchFamily="34" charset="0"/>
              </a:rPr>
              <a:t>Catering Service…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altLang="en-US" sz="2800" dirty="0">
                <a:effectLst/>
                <a:latin typeface="Verdana" pitchFamily="34" charset="0"/>
              </a:rPr>
              <a:t>The catering service is available to  all groups.  A fixed menu is provided. </a:t>
            </a:r>
          </a:p>
          <a:p>
            <a:pPr>
              <a:lnSpc>
                <a:spcPct val="90000"/>
              </a:lnSpc>
            </a:pPr>
            <a:r>
              <a:rPr lang="en-GB" altLang="en-US" sz="2800" dirty="0">
                <a:effectLst/>
                <a:latin typeface="Verdana" pitchFamily="34" charset="0"/>
              </a:rPr>
              <a:t>A vegetarian option is always available.</a:t>
            </a:r>
          </a:p>
          <a:p>
            <a:pPr>
              <a:lnSpc>
                <a:spcPct val="90000"/>
              </a:lnSpc>
            </a:pPr>
            <a:r>
              <a:rPr lang="en-GB" altLang="en-US" sz="2800" dirty="0">
                <a:effectLst/>
                <a:latin typeface="Verdana" pitchFamily="34" charset="0"/>
              </a:rPr>
              <a:t>We will provide a service that consists of a cooked breakfast, packed lunch and evening meal. </a:t>
            </a:r>
          </a:p>
          <a:p>
            <a:pPr>
              <a:lnSpc>
                <a:spcPct val="90000"/>
              </a:lnSpc>
            </a:pPr>
            <a:r>
              <a:rPr lang="en-GB" altLang="en-US" sz="2800" dirty="0">
                <a:effectLst/>
                <a:latin typeface="Verdana" pitchFamily="34" charset="0"/>
              </a:rPr>
              <a:t>The staff and children will have serving and cleaning duties during the meals to ensure mealtime run smoothly and it is clean for the next group.</a:t>
            </a:r>
            <a:endParaRPr lang="en-GB" altLang="en-US" sz="2800" dirty="0">
              <a:effectLst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GB" altLang="en-US" sz="3600" dirty="0">
                <a:effectLst/>
                <a:latin typeface="Verdana" pitchFamily="34" charset="0"/>
              </a:rPr>
              <a:t>Personal Kit List</a:t>
            </a:r>
            <a:endParaRPr lang="en-GB" altLang="en-US" sz="2800" dirty="0">
              <a:effectLst/>
              <a:latin typeface="Verdana" pitchFamily="34" charset="0"/>
            </a:endParaRP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12875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GB" sz="2100" b="1" dirty="0">
                <a:effectLst/>
              </a:rPr>
              <a:t> </a:t>
            </a:r>
            <a:r>
              <a:rPr lang="en-GB" sz="2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It is not possible to give a comprehensive list of kit requirements as this will vary according to the length of stay and activities undertaken.  Below is a set of guidelines from which you should draw up your own list.</a:t>
            </a:r>
          </a:p>
          <a:p>
            <a:pPr lvl="0"/>
            <a:r>
              <a:rPr lang="en-GB" sz="2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Suitable clothing and footwear for activities planned.  Footwear MUST be worn when participating in water sports activities.  Old trainers, plimsolls, wet shoes </a:t>
            </a:r>
            <a:r>
              <a:rPr lang="en-GB" sz="21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etc</a:t>
            </a:r>
            <a:r>
              <a:rPr lang="en-GB" sz="2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are all fine.  </a:t>
            </a:r>
            <a:r>
              <a:rPr lang="en-GB" sz="21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(Flip Flops, Crocs and Reefs ARE NOT SUITABLE)</a:t>
            </a:r>
            <a:r>
              <a:rPr lang="en-GB" sz="2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 Wellington boots or old trainers for land based activities.  A general rule of thumb is plenty of OLD clothing.</a:t>
            </a:r>
          </a:p>
          <a:p>
            <a:pPr lvl="0"/>
            <a:r>
              <a:rPr lang="en-GB" sz="2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Night wear</a:t>
            </a:r>
          </a:p>
          <a:p>
            <a:pPr>
              <a:lnSpc>
                <a:spcPct val="80000"/>
              </a:lnSpc>
            </a:pPr>
            <a:endParaRPr lang="en-GB" altLang="en-US" sz="1800" dirty="0">
              <a:solidFill>
                <a:schemeClr val="tx2"/>
              </a:solidFill>
              <a:effectLst/>
              <a:latin typeface="Verdana" pitchFamily="34" charset="0"/>
            </a:endParaRPr>
          </a:p>
          <a:p>
            <a:pPr>
              <a:lnSpc>
                <a:spcPct val="80000"/>
              </a:lnSpc>
            </a:pPr>
            <a:endParaRPr lang="en-GB" altLang="en-US" sz="1800" dirty="0">
              <a:latin typeface="Verdana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Personal Kit List continued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z="2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Waterproof jacket and trousers</a:t>
            </a:r>
          </a:p>
          <a:p>
            <a:pPr lvl="0"/>
            <a:r>
              <a:rPr lang="en-GB" sz="2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Swim wear</a:t>
            </a:r>
          </a:p>
          <a:p>
            <a:pPr lvl="0"/>
            <a:r>
              <a:rPr lang="en-GB" sz="2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Sun hat, woolly hat and sun cream</a:t>
            </a:r>
          </a:p>
          <a:p>
            <a:pPr lvl="0"/>
            <a:r>
              <a:rPr lang="en-GB" sz="2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Personal toiletries including towel and hand soap</a:t>
            </a:r>
          </a:p>
          <a:p>
            <a:pPr lvl="0"/>
            <a:r>
              <a:rPr lang="en-GB" sz="2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Sleeping bag, pillow. blanket if required</a:t>
            </a:r>
          </a:p>
          <a:p>
            <a:pPr lvl="0"/>
            <a:r>
              <a:rPr lang="en-GB" sz="2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Torch</a:t>
            </a:r>
          </a:p>
          <a:p>
            <a:pPr lvl="0"/>
            <a:r>
              <a:rPr lang="en-GB" sz="2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Lunch box and drinks container</a:t>
            </a:r>
          </a:p>
          <a:p>
            <a:pPr lvl="0"/>
            <a:r>
              <a:rPr lang="en-GB" sz="2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Mug for bedtime drink</a:t>
            </a:r>
          </a:p>
          <a:p>
            <a:pPr lvl="0"/>
            <a:r>
              <a:rPr lang="en-GB" sz="2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Any medication needed (asthma inhalers, allergy tablets </a:t>
            </a:r>
            <a:r>
              <a:rPr lang="en-GB" sz="24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etc</a:t>
            </a:r>
            <a:r>
              <a:rPr lang="en-GB" sz="2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given to leader.</a:t>
            </a:r>
          </a:p>
        </p:txBody>
      </p:sp>
    </p:spTree>
    <p:extLst>
      <p:ext uri="{BB962C8B-B14F-4D97-AF65-F5344CB8AC3E}">
        <p14:creationId xmlns:p14="http://schemas.microsoft.com/office/powerpoint/2010/main" val="11912501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Personal Kit List continued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z="2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 black bin liners for dirty and wet clothes</a:t>
            </a:r>
          </a:p>
          <a:p>
            <a:pPr lvl="0"/>
            <a:r>
              <a:rPr lang="en-GB" sz="2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Small rucksack for day use</a:t>
            </a:r>
          </a:p>
          <a:p>
            <a:pPr marL="0" indent="0">
              <a:buNone/>
            </a:pPr>
            <a:r>
              <a:rPr lang="en-GB" sz="28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Please pack everything into a medium sized bag preferably not a suitcase ensuring:</a:t>
            </a:r>
          </a:p>
          <a:p>
            <a:pPr marL="0" indent="0" algn="ctr">
              <a:buNone/>
            </a:pPr>
            <a:r>
              <a:rPr lang="en-GB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EVERYTHING IS LABELLED WITH YOUR NAME</a:t>
            </a:r>
            <a:endParaRPr lang="en-GB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en-GB" dirty="0">
              <a:effectLst/>
            </a:endParaRP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76476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836712"/>
            <a:ext cx="8229600" cy="5461000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en-GB" altLang="en-US" sz="1800" dirty="0">
              <a:solidFill>
                <a:schemeClr val="tx2"/>
              </a:solidFill>
              <a:effectLst/>
              <a:latin typeface="Verdana" pitchFamily="34" charset="0"/>
            </a:endParaRP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GB" altLang="en-US" sz="1800" dirty="0">
                <a:solidFill>
                  <a:schemeClr val="tx2"/>
                </a:solidFill>
                <a:effectLst/>
                <a:latin typeface="Verdana" pitchFamily="34" charset="0"/>
              </a:rPr>
              <a:t>    </a:t>
            </a:r>
            <a:r>
              <a:rPr lang="en-GB" altLang="en-US" b="1" dirty="0">
                <a:solidFill>
                  <a:schemeClr val="tx2"/>
                </a:solidFill>
                <a:effectLst/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Remember the Cornish Climate cannot always be relied upon. 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GB" altLang="en-US" sz="2800" dirty="0">
                <a:solidFill>
                  <a:schemeClr val="tx2"/>
                </a:solidFill>
                <a:effectLst/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Make sure you bring warm clothes even in July.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en-GB" altLang="en-US" sz="2800" dirty="0">
              <a:solidFill>
                <a:schemeClr val="tx2"/>
              </a:solidFill>
              <a:latin typeface="Verdana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ctr">
              <a:lnSpc>
                <a:spcPct val="80000"/>
              </a:lnSpc>
              <a:buNone/>
            </a:pPr>
            <a:r>
              <a:rPr lang="en-GB" sz="28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Every year we have massive amounts of lost property, which is never claimed.  Where possible, please ensure all children’s clothing </a:t>
            </a:r>
            <a:r>
              <a:rPr lang="en-GB" sz="28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etc</a:t>
            </a:r>
            <a:r>
              <a:rPr lang="en-GB" sz="28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is accounted for.</a:t>
            </a:r>
            <a:br>
              <a:rPr lang="en-GB" sz="28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GB" sz="28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br>
              <a:rPr lang="en-GB" sz="28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GB" sz="28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centre will not take responsibility for the loss of personal equipment.</a:t>
            </a:r>
            <a:br>
              <a:rPr lang="en-GB" sz="28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GB" altLang="en-US" sz="2800" dirty="0">
              <a:latin typeface="Verdana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7" name="Rectangle 5"/>
          <p:cNvSpPr>
            <a:spLocks noGrp="1" noRot="1" noChangeArrowheads="1"/>
          </p:cNvSpPr>
          <p:nvPr>
            <p:ph type="title"/>
          </p:nvPr>
        </p:nvSpPr>
        <p:spPr>
          <a:xfrm>
            <a:off x="971550" y="188913"/>
            <a:ext cx="4176713" cy="633412"/>
          </a:xfrm>
        </p:spPr>
        <p:txBody>
          <a:bodyPr/>
          <a:lstStyle/>
          <a:p>
            <a:pPr algn="l"/>
            <a:r>
              <a:rPr lang="en-GB" altLang="en-US" sz="3600" dirty="0">
                <a:effectLst/>
                <a:latin typeface="Verdana" pitchFamily="34" charset="0"/>
              </a:rPr>
              <a:t>Activities …</a:t>
            </a:r>
          </a:p>
        </p:txBody>
      </p:sp>
      <p:pic>
        <p:nvPicPr>
          <p:cNvPr id="59396" name="Picture 4" descr="coasteeri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6013" y="908050"/>
            <a:ext cx="6927850" cy="51943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7" grpId="0"/>
    </p:bldLst>
  </p:timing>
</p:sld>
</file>

<file path=ppt/theme/theme1.xml><?xml version="1.0" encoding="utf-8"?>
<a:theme xmlns:a="http://schemas.openxmlformats.org/drawingml/2006/main" name="Stream">
  <a:themeElements>
    <a:clrScheme name="Stream 9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ECFF"/>
      </a:accent1>
      <a:accent2>
        <a:srgbClr val="333399"/>
      </a:accent2>
      <a:accent3>
        <a:srgbClr val="FFFFFF"/>
      </a:accent3>
      <a:accent4>
        <a:srgbClr val="000000"/>
      </a:accent4>
      <a:accent5>
        <a:srgbClr val="E2F4FF"/>
      </a:accent5>
      <a:accent6>
        <a:srgbClr val="2D2D8A"/>
      </a:accent6>
      <a:hlink>
        <a:srgbClr val="6600FF"/>
      </a:hlink>
      <a:folHlink>
        <a:srgbClr val="009900"/>
      </a:folHlink>
    </a:clrScheme>
    <a:fontScheme name="Stream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ED1F24FF38C6C4F8B9C1C590F90D935" ma:contentTypeVersion="11" ma:contentTypeDescription="Create a new document." ma:contentTypeScope="" ma:versionID="1f383b105c4821d1bba3e110038cc999">
  <xsd:schema xmlns:xsd="http://www.w3.org/2001/XMLSchema" xmlns:xs="http://www.w3.org/2001/XMLSchema" xmlns:p="http://schemas.microsoft.com/office/2006/metadata/properties" xmlns:ns3="fea3e663-880e-49b7-8411-a808c77370f1" xmlns:ns4="2ac4d1a0-c1cc-461d-ae57-3a7d3fc3f3ad" targetNamespace="http://schemas.microsoft.com/office/2006/metadata/properties" ma:root="true" ma:fieldsID="d21b11d8bab48202ac241e76dd32de66" ns3:_="" ns4:_="">
    <xsd:import namespace="fea3e663-880e-49b7-8411-a808c77370f1"/>
    <xsd:import namespace="2ac4d1a0-c1cc-461d-ae57-3a7d3fc3f3a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a3e663-880e-49b7-8411-a808c77370f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c4d1a0-c1cc-461d-ae57-3a7d3fc3f3ad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19AD5EC-B928-4C08-A7A8-F8BAA2DFFC9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ea3e663-880e-49b7-8411-a808c77370f1"/>
    <ds:schemaRef ds:uri="2ac4d1a0-c1cc-461d-ae57-3a7d3fc3f3a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46CEB91-2BD1-4BFB-B100-C1EDB272A51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04178EC-137D-495C-8FD2-382B3975C226}">
  <ds:schemaRefs>
    <ds:schemaRef ds:uri="http://schemas.microsoft.com/office/infopath/2007/PartnerControls"/>
    <ds:schemaRef ds:uri="fea3e663-880e-49b7-8411-a808c77370f1"/>
    <ds:schemaRef ds:uri="http://purl.org/dc/elements/1.1/"/>
    <ds:schemaRef ds:uri="http://schemas.microsoft.com/office/2006/metadata/properties"/>
    <ds:schemaRef ds:uri="http://schemas.microsoft.com/office/2006/documentManagement/types"/>
    <ds:schemaRef ds:uri="2ac4d1a0-c1cc-461d-ae57-3a7d3fc3f3ad"/>
    <ds:schemaRef ds:uri="http://purl.org/dc/terms/"/>
    <ds:schemaRef ds:uri="http://schemas.openxmlformats.org/package/2006/metadata/core-properties"/>
    <ds:schemaRef ds:uri="http://purl.org/dc/dcmitype/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5704</TotalTime>
  <Words>439</Words>
  <Application>Microsoft Office PowerPoint</Application>
  <PresentationFormat>On-screen Show (4:3)</PresentationFormat>
  <Paragraphs>57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Garamond</vt:lpstr>
      <vt:lpstr>Verdana</vt:lpstr>
      <vt:lpstr>Wingdings</vt:lpstr>
      <vt:lpstr>Stream</vt:lpstr>
      <vt:lpstr>PowerPoint Presentation</vt:lpstr>
      <vt:lpstr>Porthpean site …</vt:lpstr>
      <vt:lpstr>Porthpean site (cont)…</vt:lpstr>
      <vt:lpstr>Catering Service…</vt:lpstr>
      <vt:lpstr>Personal Kit List</vt:lpstr>
      <vt:lpstr>Personal Kit List continued</vt:lpstr>
      <vt:lpstr>Personal Kit List continued</vt:lpstr>
      <vt:lpstr>PowerPoint Presentation</vt:lpstr>
      <vt:lpstr>Activities …</vt:lpstr>
      <vt:lpstr>Full day on the Beach….</vt:lpstr>
      <vt:lpstr>PowerPoint Presentation</vt:lpstr>
      <vt:lpstr>Half days Archery &amp; Cycling (these activities may change based on weather/availability etc neared the time) </vt:lpstr>
      <vt:lpstr>Half Day on the High Ropes Course</vt:lpstr>
      <vt:lpstr>PowerPoint Presentation</vt:lpstr>
    </vt:vector>
  </TitlesOfParts>
  <Company>Cornwall County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Porthpean Outdoor Education Centre</dc:title>
  <dc:creator>Tessa Bell</dc:creator>
  <cp:lastModifiedBy>Simone Heather</cp:lastModifiedBy>
  <cp:revision>70</cp:revision>
  <dcterms:created xsi:type="dcterms:W3CDTF">2007-07-12T13:27:56Z</dcterms:created>
  <dcterms:modified xsi:type="dcterms:W3CDTF">2019-11-06T13:25:48Z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0x010100FED1F24FF38C6C4F8B9C1C590F90D935</vt:lpwstr>
  </property>
</Properties>
</file>