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74" r:id="rId3"/>
    <p:sldId id="275" r:id="rId4"/>
    <p:sldId id="276" r:id="rId5"/>
    <p:sldId id="273" r:id="rId6"/>
    <p:sldId id="257" r:id="rId7"/>
    <p:sldId id="259" r:id="rId8"/>
    <p:sldId id="277" r:id="rId9"/>
    <p:sldId id="278" r:id="rId10"/>
    <p:sldId id="262" r:id="rId11"/>
    <p:sldId id="284" r:id="rId12"/>
    <p:sldId id="285" r:id="rId13"/>
    <p:sldId id="279" r:id="rId14"/>
    <p:sldId id="280" r:id="rId15"/>
    <p:sldId id="286" r:id="rId16"/>
    <p:sldId id="283" r:id="rId17"/>
    <p:sldId id="292" r:id="rId18"/>
    <p:sldId id="288" r:id="rId19"/>
    <p:sldId id="289" r:id="rId20"/>
    <p:sldId id="290" r:id="rId21"/>
    <p:sldId id="265" r:id="rId22"/>
  </p:sldIdLst>
  <p:sldSz cx="9144000" cy="6858000" type="screen4x3"/>
  <p:notesSz cx="66452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9" autoAdjust="0"/>
    <p:restoredTop sz="94362" autoAdjust="0"/>
  </p:normalViewPr>
  <p:slideViewPr>
    <p:cSldViewPr>
      <p:cViewPr>
        <p:scale>
          <a:sx n="80" d="100"/>
          <a:sy n="80" d="100"/>
        </p:scale>
        <p:origin x="106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8234" name="Rectangle 42"/>
          <p:cNvSpPr>
            <a:spLocks noGrp="1" noChangeArrowheads="1"/>
          </p:cNvSpPr>
          <p:nvPr>
            <p:ph type="ctrTitle" sz="quarter"/>
          </p:nvPr>
        </p:nvSpPr>
        <p:spPr>
          <a:xfrm>
            <a:off x="457200" y="1600200"/>
            <a:ext cx="8229600" cy="1828800"/>
          </a:xfrm>
        </p:spPr>
        <p:txBody>
          <a:bodyPr/>
          <a:lstStyle>
            <a:lvl1pPr>
              <a:defRPr sz="4800"/>
            </a:lvl1pPr>
          </a:lstStyle>
          <a:p>
            <a:r>
              <a:rPr lang="en-GB"/>
              <a:t>Click to edit Master title style</a:t>
            </a:r>
          </a:p>
        </p:txBody>
      </p:sp>
      <p:sp>
        <p:nvSpPr>
          <p:cNvPr id="82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GB"/>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GB"/>
          </a:p>
        </p:txBody>
      </p:sp>
      <p:sp>
        <p:nvSpPr>
          <p:cNvPr id="45" name="Rectangle 45"/>
          <p:cNvSpPr>
            <a:spLocks noGrp="1" noChangeArrowheads="1"/>
          </p:cNvSpPr>
          <p:nvPr>
            <p:ph type="ftr" sz="quarter" idx="11"/>
          </p:nvPr>
        </p:nvSpPr>
        <p:spPr/>
        <p:txBody>
          <a:bodyPr/>
          <a:lstStyle>
            <a:lvl1pPr>
              <a:defRPr/>
            </a:lvl1pPr>
          </a:lstStyle>
          <a:p>
            <a:pPr>
              <a:defRPr/>
            </a:pPr>
            <a:endParaRPr lang="en-GB"/>
          </a:p>
        </p:txBody>
      </p:sp>
      <p:sp>
        <p:nvSpPr>
          <p:cNvPr id="46" name="Rectangle 46"/>
          <p:cNvSpPr>
            <a:spLocks noGrp="1" noChangeArrowheads="1"/>
          </p:cNvSpPr>
          <p:nvPr>
            <p:ph type="sldNum" sz="quarter" idx="12"/>
          </p:nvPr>
        </p:nvSpPr>
        <p:spPr/>
        <p:txBody>
          <a:bodyPr/>
          <a:lstStyle>
            <a:lvl1pPr>
              <a:defRPr/>
            </a:lvl1pPr>
          </a:lstStyle>
          <a:p>
            <a:pPr>
              <a:defRPr/>
            </a:pPr>
            <a:fld id="{DC0E8F54-08C0-4F84-B0AA-6FE1DE1DECDA}" type="slidenum">
              <a:rPr lang="en-GB"/>
              <a:pPr>
                <a:defRPr/>
              </a:pPr>
              <a:t>‹#›</a:t>
            </a:fld>
            <a:endParaRPr lang="en-GB"/>
          </a:p>
        </p:txBody>
      </p:sp>
    </p:spTree>
    <p:extLst>
      <p:ext uri="{BB962C8B-B14F-4D97-AF65-F5344CB8AC3E}">
        <p14:creationId xmlns:p14="http://schemas.microsoft.com/office/powerpoint/2010/main" val="64557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GB"/>
          </a:p>
        </p:txBody>
      </p:sp>
      <p:sp>
        <p:nvSpPr>
          <p:cNvPr id="5" name="Rectangle 45"/>
          <p:cNvSpPr>
            <a:spLocks noGrp="1" noChangeArrowheads="1"/>
          </p:cNvSpPr>
          <p:nvPr>
            <p:ph type="ftr" sz="quarter" idx="11"/>
          </p:nvPr>
        </p:nvSpPr>
        <p:spPr>
          <a:ln/>
        </p:spPr>
        <p:txBody>
          <a:bodyPr/>
          <a:lstStyle>
            <a:lvl1pPr>
              <a:defRPr/>
            </a:lvl1pPr>
          </a:lstStyle>
          <a:p>
            <a:pPr>
              <a:defRPr/>
            </a:pPr>
            <a:endParaRPr lang="en-GB"/>
          </a:p>
        </p:txBody>
      </p:sp>
      <p:sp>
        <p:nvSpPr>
          <p:cNvPr id="6" name="Rectangle 46"/>
          <p:cNvSpPr>
            <a:spLocks noGrp="1" noChangeArrowheads="1"/>
          </p:cNvSpPr>
          <p:nvPr>
            <p:ph type="sldNum" sz="quarter" idx="12"/>
          </p:nvPr>
        </p:nvSpPr>
        <p:spPr>
          <a:ln/>
        </p:spPr>
        <p:txBody>
          <a:bodyPr/>
          <a:lstStyle>
            <a:lvl1pPr>
              <a:defRPr/>
            </a:lvl1pPr>
          </a:lstStyle>
          <a:p>
            <a:pPr>
              <a:defRPr/>
            </a:pPr>
            <a:fld id="{9CDFC4A6-91B1-48BA-BA63-9257A300AE35}" type="slidenum">
              <a:rPr lang="en-GB"/>
              <a:pPr>
                <a:defRPr/>
              </a:pPr>
              <a:t>‹#›</a:t>
            </a:fld>
            <a:endParaRPr lang="en-GB"/>
          </a:p>
        </p:txBody>
      </p:sp>
    </p:spTree>
    <p:extLst>
      <p:ext uri="{BB962C8B-B14F-4D97-AF65-F5344CB8AC3E}">
        <p14:creationId xmlns:p14="http://schemas.microsoft.com/office/powerpoint/2010/main" val="177253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GB"/>
          </a:p>
        </p:txBody>
      </p:sp>
      <p:sp>
        <p:nvSpPr>
          <p:cNvPr id="5" name="Rectangle 45"/>
          <p:cNvSpPr>
            <a:spLocks noGrp="1" noChangeArrowheads="1"/>
          </p:cNvSpPr>
          <p:nvPr>
            <p:ph type="ftr" sz="quarter" idx="11"/>
          </p:nvPr>
        </p:nvSpPr>
        <p:spPr>
          <a:ln/>
        </p:spPr>
        <p:txBody>
          <a:bodyPr/>
          <a:lstStyle>
            <a:lvl1pPr>
              <a:defRPr/>
            </a:lvl1pPr>
          </a:lstStyle>
          <a:p>
            <a:pPr>
              <a:defRPr/>
            </a:pPr>
            <a:endParaRPr lang="en-GB"/>
          </a:p>
        </p:txBody>
      </p:sp>
      <p:sp>
        <p:nvSpPr>
          <p:cNvPr id="6" name="Rectangle 46"/>
          <p:cNvSpPr>
            <a:spLocks noGrp="1" noChangeArrowheads="1"/>
          </p:cNvSpPr>
          <p:nvPr>
            <p:ph type="sldNum" sz="quarter" idx="12"/>
          </p:nvPr>
        </p:nvSpPr>
        <p:spPr>
          <a:ln/>
        </p:spPr>
        <p:txBody>
          <a:bodyPr/>
          <a:lstStyle>
            <a:lvl1pPr>
              <a:defRPr/>
            </a:lvl1pPr>
          </a:lstStyle>
          <a:p>
            <a:pPr>
              <a:defRPr/>
            </a:pPr>
            <a:fld id="{62332A27-E50B-4516-BC5D-3CDD6BFC4C35}" type="slidenum">
              <a:rPr lang="en-GB"/>
              <a:pPr>
                <a:defRPr/>
              </a:pPr>
              <a:t>‹#›</a:t>
            </a:fld>
            <a:endParaRPr lang="en-GB"/>
          </a:p>
        </p:txBody>
      </p:sp>
    </p:spTree>
    <p:extLst>
      <p:ext uri="{BB962C8B-B14F-4D97-AF65-F5344CB8AC3E}">
        <p14:creationId xmlns:p14="http://schemas.microsoft.com/office/powerpoint/2010/main" val="342597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4"/>
          <p:cNvSpPr>
            <a:spLocks noGrp="1" noChangeArrowheads="1"/>
          </p:cNvSpPr>
          <p:nvPr>
            <p:ph type="dt" sz="half" idx="10"/>
          </p:nvPr>
        </p:nvSpPr>
        <p:spPr>
          <a:ln/>
        </p:spPr>
        <p:txBody>
          <a:bodyPr/>
          <a:lstStyle>
            <a:lvl1pPr>
              <a:defRPr/>
            </a:lvl1pPr>
          </a:lstStyle>
          <a:p>
            <a:pPr>
              <a:defRPr/>
            </a:pPr>
            <a:endParaRPr lang="en-GB"/>
          </a:p>
        </p:txBody>
      </p:sp>
      <p:sp>
        <p:nvSpPr>
          <p:cNvPr id="4" name="Rectangle 45"/>
          <p:cNvSpPr>
            <a:spLocks noGrp="1" noChangeArrowheads="1"/>
          </p:cNvSpPr>
          <p:nvPr>
            <p:ph type="ftr" sz="quarter" idx="11"/>
          </p:nvPr>
        </p:nvSpPr>
        <p:spPr>
          <a:ln/>
        </p:spPr>
        <p:txBody>
          <a:bodyPr/>
          <a:lstStyle>
            <a:lvl1pPr>
              <a:defRPr/>
            </a:lvl1pPr>
          </a:lstStyle>
          <a:p>
            <a:pPr>
              <a:defRPr/>
            </a:pPr>
            <a:endParaRPr lang="en-GB"/>
          </a:p>
        </p:txBody>
      </p:sp>
      <p:sp>
        <p:nvSpPr>
          <p:cNvPr id="5" name="Rectangle 46"/>
          <p:cNvSpPr>
            <a:spLocks noGrp="1" noChangeArrowheads="1"/>
          </p:cNvSpPr>
          <p:nvPr>
            <p:ph type="sldNum" sz="quarter" idx="12"/>
          </p:nvPr>
        </p:nvSpPr>
        <p:spPr>
          <a:ln/>
        </p:spPr>
        <p:txBody>
          <a:bodyPr/>
          <a:lstStyle>
            <a:lvl1pPr>
              <a:defRPr/>
            </a:lvl1pPr>
          </a:lstStyle>
          <a:p>
            <a:pPr>
              <a:defRPr/>
            </a:pPr>
            <a:fld id="{A2050571-7E5B-4ED3-BB70-3ED64911ABCB}" type="slidenum">
              <a:rPr lang="en-GB"/>
              <a:pPr>
                <a:defRPr/>
              </a:pPr>
              <a:t>‹#›</a:t>
            </a:fld>
            <a:endParaRPr lang="en-GB"/>
          </a:p>
        </p:txBody>
      </p:sp>
    </p:spTree>
    <p:extLst>
      <p:ext uri="{BB962C8B-B14F-4D97-AF65-F5344CB8AC3E}">
        <p14:creationId xmlns:p14="http://schemas.microsoft.com/office/powerpoint/2010/main" val="3870676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p:cNvSpPr>
            <a:spLocks noGrp="1" noChangeArrowheads="1"/>
          </p:cNvSpPr>
          <p:nvPr>
            <p:ph type="dt" sz="half" idx="10"/>
          </p:nvPr>
        </p:nvSpPr>
        <p:spPr>
          <a:ln/>
        </p:spPr>
        <p:txBody>
          <a:bodyPr/>
          <a:lstStyle>
            <a:lvl1pPr>
              <a:defRPr/>
            </a:lvl1pPr>
          </a:lstStyle>
          <a:p>
            <a:pPr>
              <a:defRPr/>
            </a:pPr>
            <a:endParaRPr lang="en-GB"/>
          </a:p>
        </p:txBody>
      </p:sp>
      <p:sp>
        <p:nvSpPr>
          <p:cNvPr id="7" name="Rectangle 45"/>
          <p:cNvSpPr>
            <a:spLocks noGrp="1" noChangeArrowheads="1"/>
          </p:cNvSpPr>
          <p:nvPr>
            <p:ph type="ftr" sz="quarter" idx="11"/>
          </p:nvPr>
        </p:nvSpPr>
        <p:spPr>
          <a:ln/>
        </p:spPr>
        <p:txBody>
          <a:bodyPr/>
          <a:lstStyle>
            <a:lvl1pPr>
              <a:defRPr/>
            </a:lvl1pPr>
          </a:lstStyle>
          <a:p>
            <a:pPr>
              <a:defRPr/>
            </a:pPr>
            <a:endParaRPr lang="en-GB"/>
          </a:p>
        </p:txBody>
      </p:sp>
      <p:sp>
        <p:nvSpPr>
          <p:cNvPr id="8" name="Rectangle 46"/>
          <p:cNvSpPr>
            <a:spLocks noGrp="1" noChangeArrowheads="1"/>
          </p:cNvSpPr>
          <p:nvPr>
            <p:ph type="sldNum" sz="quarter" idx="12"/>
          </p:nvPr>
        </p:nvSpPr>
        <p:spPr>
          <a:ln/>
        </p:spPr>
        <p:txBody>
          <a:bodyPr/>
          <a:lstStyle>
            <a:lvl1pPr>
              <a:defRPr/>
            </a:lvl1pPr>
          </a:lstStyle>
          <a:p>
            <a:pPr>
              <a:defRPr/>
            </a:pPr>
            <a:fld id="{521F97C9-395E-44D2-BEFD-B06AC02D2195}" type="slidenum">
              <a:rPr lang="en-GB"/>
              <a:pPr>
                <a:defRPr/>
              </a:pPr>
              <a:t>‹#›</a:t>
            </a:fld>
            <a:endParaRPr lang="en-GB"/>
          </a:p>
        </p:txBody>
      </p:sp>
    </p:spTree>
    <p:extLst>
      <p:ext uri="{BB962C8B-B14F-4D97-AF65-F5344CB8AC3E}">
        <p14:creationId xmlns:p14="http://schemas.microsoft.com/office/powerpoint/2010/main" val="278238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GB"/>
          </a:p>
        </p:txBody>
      </p:sp>
      <p:sp>
        <p:nvSpPr>
          <p:cNvPr id="8" name="Rectangle 45"/>
          <p:cNvSpPr>
            <a:spLocks noGrp="1" noChangeArrowheads="1"/>
          </p:cNvSpPr>
          <p:nvPr>
            <p:ph type="ftr" sz="quarter" idx="11"/>
          </p:nvPr>
        </p:nvSpPr>
        <p:spPr>
          <a:ln/>
        </p:spPr>
        <p:txBody>
          <a:bodyPr/>
          <a:lstStyle>
            <a:lvl1pPr>
              <a:defRPr/>
            </a:lvl1pPr>
          </a:lstStyle>
          <a:p>
            <a:pPr>
              <a:defRPr/>
            </a:pPr>
            <a:endParaRPr lang="en-GB"/>
          </a:p>
        </p:txBody>
      </p:sp>
      <p:sp>
        <p:nvSpPr>
          <p:cNvPr id="9" name="Rectangle 46"/>
          <p:cNvSpPr>
            <a:spLocks noGrp="1" noChangeArrowheads="1"/>
          </p:cNvSpPr>
          <p:nvPr>
            <p:ph type="sldNum" sz="quarter" idx="12"/>
          </p:nvPr>
        </p:nvSpPr>
        <p:spPr>
          <a:ln/>
        </p:spPr>
        <p:txBody>
          <a:bodyPr/>
          <a:lstStyle>
            <a:lvl1pPr>
              <a:defRPr/>
            </a:lvl1pPr>
          </a:lstStyle>
          <a:p>
            <a:pPr>
              <a:defRPr/>
            </a:pPr>
            <a:fld id="{D111CCC4-10CB-4FF5-947B-797108C16DAF}" type="slidenum">
              <a:rPr lang="en-GB"/>
              <a:pPr>
                <a:defRPr/>
              </a:pPr>
              <a:t>‹#›</a:t>
            </a:fld>
            <a:endParaRPr lang="en-GB"/>
          </a:p>
        </p:txBody>
      </p:sp>
    </p:spTree>
    <p:extLst>
      <p:ext uri="{BB962C8B-B14F-4D97-AF65-F5344CB8AC3E}">
        <p14:creationId xmlns:p14="http://schemas.microsoft.com/office/powerpoint/2010/main" val="72240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p:cNvSpPr>
            <a:spLocks noGrp="1" noChangeArrowheads="1"/>
          </p:cNvSpPr>
          <p:nvPr>
            <p:ph type="dt" sz="half" idx="10"/>
          </p:nvPr>
        </p:nvSpPr>
        <p:spPr>
          <a:ln/>
        </p:spPr>
        <p:txBody>
          <a:bodyPr/>
          <a:lstStyle>
            <a:lvl1pPr>
              <a:defRPr/>
            </a:lvl1pPr>
          </a:lstStyle>
          <a:p>
            <a:pPr>
              <a:defRPr/>
            </a:pPr>
            <a:endParaRPr lang="en-GB"/>
          </a:p>
        </p:txBody>
      </p:sp>
      <p:sp>
        <p:nvSpPr>
          <p:cNvPr id="7" name="Rectangle 45"/>
          <p:cNvSpPr>
            <a:spLocks noGrp="1" noChangeArrowheads="1"/>
          </p:cNvSpPr>
          <p:nvPr>
            <p:ph type="ftr" sz="quarter" idx="11"/>
          </p:nvPr>
        </p:nvSpPr>
        <p:spPr>
          <a:ln/>
        </p:spPr>
        <p:txBody>
          <a:bodyPr/>
          <a:lstStyle>
            <a:lvl1pPr>
              <a:defRPr/>
            </a:lvl1pPr>
          </a:lstStyle>
          <a:p>
            <a:pPr>
              <a:defRPr/>
            </a:pPr>
            <a:endParaRPr lang="en-GB"/>
          </a:p>
        </p:txBody>
      </p:sp>
      <p:sp>
        <p:nvSpPr>
          <p:cNvPr id="8" name="Rectangle 46"/>
          <p:cNvSpPr>
            <a:spLocks noGrp="1" noChangeArrowheads="1"/>
          </p:cNvSpPr>
          <p:nvPr>
            <p:ph type="sldNum" sz="quarter" idx="12"/>
          </p:nvPr>
        </p:nvSpPr>
        <p:spPr>
          <a:ln/>
        </p:spPr>
        <p:txBody>
          <a:bodyPr/>
          <a:lstStyle>
            <a:lvl1pPr>
              <a:defRPr/>
            </a:lvl1pPr>
          </a:lstStyle>
          <a:p>
            <a:pPr>
              <a:defRPr/>
            </a:pPr>
            <a:fld id="{BD139B1B-4032-4214-B86A-0493D2EF61D7}" type="slidenum">
              <a:rPr lang="en-GB"/>
              <a:pPr>
                <a:defRPr/>
              </a:pPr>
              <a:t>‹#›</a:t>
            </a:fld>
            <a:endParaRPr lang="en-GB"/>
          </a:p>
        </p:txBody>
      </p:sp>
    </p:spTree>
    <p:extLst>
      <p:ext uri="{BB962C8B-B14F-4D97-AF65-F5344CB8AC3E}">
        <p14:creationId xmlns:p14="http://schemas.microsoft.com/office/powerpoint/2010/main" val="61267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GB"/>
          </a:p>
        </p:txBody>
      </p:sp>
      <p:sp>
        <p:nvSpPr>
          <p:cNvPr id="5" name="Rectangle 45"/>
          <p:cNvSpPr>
            <a:spLocks noGrp="1" noChangeArrowheads="1"/>
          </p:cNvSpPr>
          <p:nvPr>
            <p:ph type="ftr" sz="quarter" idx="11"/>
          </p:nvPr>
        </p:nvSpPr>
        <p:spPr>
          <a:ln/>
        </p:spPr>
        <p:txBody>
          <a:bodyPr/>
          <a:lstStyle>
            <a:lvl1pPr>
              <a:defRPr/>
            </a:lvl1pPr>
          </a:lstStyle>
          <a:p>
            <a:pPr>
              <a:defRPr/>
            </a:pPr>
            <a:endParaRPr lang="en-GB"/>
          </a:p>
        </p:txBody>
      </p:sp>
      <p:sp>
        <p:nvSpPr>
          <p:cNvPr id="6" name="Rectangle 46"/>
          <p:cNvSpPr>
            <a:spLocks noGrp="1" noChangeArrowheads="1"/>
          </p:cNvSpPr>
          <p:nvPr>
            <p:ph type="sldNum" sz="quarter" idx="12"/>
          </p:nvPr>
        </p:nvSpPr>
        <p:spPr>
          <a:ln/>
        </p:spPr>
        <p:txBody>
          <a:bodyPr/>
          <a:lstStyle>
            <a:lvl1pPr>
              <a:defRPr/>
            </a:lvl1pPr>
          </a:lstStyle>
          <a:p>
            <a:pPr>
              <a:defRPr/>
            </a:pPr>
            <a:fld id="{A3376237-9C41-45F6-B7A7-D183091F6048}" type="slidenum">
              <a:rPr lang="en-GB"/>
              <a:pPr>
                <a:defRPr/>
              </a:pPr>
              <a:t>‹#›</a:t>
            </a:fld>
            <a:endParaRPr lang="en-GB"/>
          </a:p>
        </p:txBody>
      </p:sp>
    </p:spTree>
    <p:extLst>
      <p:ext uri="{BB962C8B-B14F-4D97-AF65-F5344CB8AC3E}">
        <p14:creationId xmlns:p14="http://schemas.microsoft.com/office/powerpoint/2010/main" val="3106824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GB"/>
          </a:p>
        </p:txBody>
      </p:sp>
      <p:sp>
        <p:nvSpPr>
          <p:cNvPr id="5" name="Rectangle 45"/>
          <p:cNvSpPr>
            <a:spLocks noGrp="1" noChangeArrowheads="1"/>
          </p:cNvSpPr>
          <p:nvPr>
            <p:ph type="ftr" sz="quarter" idx="11"/>
          </p:nvPr>
        </p:nvSpPr>
        <p:spPr>
          <a:ln/>
        </p:spPr>
        <p:txBody>
          <a:bodyPr/>
          <a:lstStyle>
            <a:lvl1pPr>
              <a:defRPr/>
            </a:lvl1pPr>
          </a:lstStyle>
          <a:p>
            <a:pPr>
              <a:defRPr/>
            </a:pPr>
            <a:endParaRPr lang="en-GB"/>
          </a:p>
        </p:txBody>
      </p:sp>
      <p:sp>
        <p:nvSpPr>
          <p:cNvPr id="6" name="Rectangle 46"/>
          <p:cNvSpPr>
            <a:spLocks noGrp="1" noChangeArrowheads="1"/>
          </p:cNvSpPr>
          <p:nvPr>
            <p:ph type="sldNum" sz="quarter" idx="12"/>
          </p:nvPr>
        </p:nvSpPr>
        <p:spPr>
          <a:ln/>
        </p:spPr>
        <p:txBody>
          <a:bodyPr/>
          <a:lstStyle>
            <a:lvl1pPr>
              <a:defRPr/>
            </a:lvl1pPr>
          </a:lstStyle>
          <a:p>
            <a:pPr>
              <a:defRPr/>
            </a:pPr>
            <a:fld id="{74AE544A-898E-4567-9378-D5747E44EAE9}" type="slidenum">
              <a:rPr lang="en-GB"/>
              <a:pPr>
                <a:defRPr/>
              </a:pPr>
              <a:t>‹#›</a:t>
            </a:fld>
            <a:endParaRPr lang="en-GB"/>
          </a:p>
        </p:txBody>
      </p:sp>
    </p:spTree>
    <p:extLst>
      <p:ext uri="{BB962C8B-B14F-4D97-AF65-F5344CB8AC3E}">
        <p14:creationId xmlns:p14="http://schemas.microsoft.com/office/powerpoint/2010/main" val="153988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GB"/>
          </a:p>
        </p:txBody>
      </p:sp>
      <p:sp>
        <p:nvSpPr>
          <p:cNvPr id="6" name="Rectangle 45"/>
          <p:cNvSpPr>
            <a:spLocks noGrp="1" noChangeArrowheads="1"/>
          </p:cNvSpPr>
          <p:nvPr>
            <p:ph type="ftr" sz="quarter" idx="11"/>
          </p:nvPr>
        </p:nvSpPr>
        <p:spPr>
          <a:ln/>
        </p:spPr>
        <p:txBody>
          <a:bodyPr/>
          <a:lstStyle>
            <a:lvl1pPr>
              <a:defRPr/>
            </a:lvl1pPr>
          </a:lstStyle>
          <a:p>
            <a:pPr>
              <a:defRPr/>
            </a:pPr>
            <a:endParaRPr lang="en-GB"/>
          </a:p>
        </p:txBody>
      </p:sp>
      <p:sp>
        <p:nvSpPr>
          <p:cNvPr id="7" name="Rectangle 46"/>
          <p:cNvSpPr>
            <a:spLocks noGrp="1" noChangeArrowheads="1"/>
          </p:cNvSpPr>
          <p:nvPr>
            <p:ph type="sldNum" sz="quarter" idx="12"/>
          </p:nvPr>
        </p:nvSpPr>
        <p:spPr>
          <a:ln/>
        </p:spPr>
        <p:txBody>
          <a:bodyPr/>
          <a:lstStyle>
            <a:lvl1pPr>
              <a:defRPr/>
            </a:lvl1pPr>
          </a:lstStyle>
          <a:p>
            <a:pPr>
              <a:defRPr/>
            </a:pPr>
            <a:fld id="{B48A4FF3-3D9E-46CE-A14A-75917F0BE950}" type="slidenum">
              <a:rPr lang="en-GB"/>
              <a:pPr>
                <a:defRPr/>
              </a:pPr>
              <a:t>‹#›</a:t>
            </a:fld>
            <a:endParaRPr lang="en-GB"/>
          </a:p>
        </p:txBody>
      </p:sp>
    </p:spTree>
    <p:extLst>
      <p:ext uri="{BB962C8B-B14F-4D97-AF65-F5344CB8AC3E}">
        <p14:creationId xmlns:p14="http://schemas.microsoft.com/office/powerpoint/2010/main" val="155565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GB"/>
          </a:p>
        </p:txBody>
      </p:sp>
      <p:sp>
        <p:nvSpPr>
          <p:cNvPr id="8" name="Rectangle 45"/>
          <p:cNvSpPr>
            <a:spLocks noGrp="1" noChangeArrowheads="1"/>
          </p:cNvSpPr>
          <p:nvPr>
            <p:ph type="ftr" sz="quarter" idx="11"/>
          </p:nvPr>
        </p:nvSpPr>
        <p:spPr>
          <a:ln/>
        </p:spPr>
        <p:txBody>
          <a:bodyPr/>
          <a:lstStyle>
            <a:lvl1pPr>
              <a:defRPr/>
            </a:lvl1pPr>
          </a:lstStyle>
          <a:p>
            <a:pPr>
              <a:defRPr/>
            </a:pPr>
            <a:endParaRPr lang="en-GB"/>
          </a:p>
        </p:txBody>
      </p:sp>
      <p:sp>
        <p:nvSpPr>
          <p:cNvPr id="9" name="Rectangle 46"/>
          <p:cNvSpPr>
            <a:spLocks noGrp="1" noChangeArrowheads="1"/>
          </p:cNvSpPr>
          <p:nvPr>
            <p:ph type="sldNum" sz="quarter" idx="12"/>
          </p:nvPr>
        </p:nvSpPr>
        <p:spPr>
          <a:ln/>
        </p:spPr>
        <p:txBody>
          <a:bodyPr/>
          <a:lstStyle>
            <a:lvl1pPr>
              <a:defRPr/>
            </a:lvl1pPr>
          </a:lstStyle>
          <a:p>
            <a:pPr>
              <a:defRPr/>
            </a:pPr>
            <a:fld id="{92DF8526-A322-45DA-BC41-629F3D0C0B1B}" type="slidenum">
              <a:rPr lang="en-GB"/>
              <a:pPr>
                <a:defRPr/>
              </a:pPr>
              <a:t>‹#›</a:t>
            </a:fld>
            <a:endParaRPr lang="en-GB"/>
          </a:p>
        </p:txBody>
      </p:sp>
    </p:spTree>
    <p:extLst>
      <p:ext uri="{BB962C8B-B14F-4D97-AF65-F5344CB8AC3E}">
        <p14:creationId xmlns:p14="http://schemas.microsoft.com/office/powerpoint/2010/main" val="9615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GB"/>
          </a:p>
        </p:txBody>
      </p:sp>
      <p:sp>
        <p:nvSpPr>
          <p:cNvPr id="4" name="Rectangle 45"/>
          <p:cNvSpPr>
            <a:spLocks noGrp="1" noChangeArrowheads="1"/>
          </p:cNvSpPr>
          <p:nvPr>
            <p:ph type="ftr" sz="quarter" idx="11"/>
          </p:nvPr>
        </p:nvSpPr>
        <p:spPr>
          <a:ln/>
        </p:spPr>
        <p:txBody>
          <a:bodyPr/>
          <a:lstStyle>
            <a:lvl1pPr>
              <a:defRPr/>
            </a:lvl1pPr>
          </a:lstStyle>
          <a:p>
            <a:pPr>
              <a:defRPr/>
            </a:pPr>
            <a:endParaRPr lang="en-GB"/>
          </a:p>
        </p:txBody>
      </p:sp>
      <p:sp>
        <p:nvSpPr>
          <p:cNvPr id="5" name="Rectangle 46"/>
          <p:cNvSpPr>
            <a:spLocks noGrp="1" noChangeArrowheads="1"/>
          </p:cNvSpPr>
          <p:nvPr>
            <p:ph type="sldNum" sz="quarter" idx="12"/>
          </p:nvPr>
        </p:nvSpPr>
        <p:spPr>
          <a:ln/>
        </p:spPr>
        <p:txBody>
          <a:bodyPr/>
          <a:lstStyle>
            <a:lvl1pPr>
              <a:defRPr/>
            </a:lvl1pPr>
          </a:lstStyle>
          <a:p>
            <a:pPr>
              <a:defRPr/>
            </a:pPr>
            <a:fld id="{A211B235-F0FE-4903-8D9F-F4B203C86149}" type="slidenum">
              <a:rPr lang="en-GB"/>
              <a:pPr>
                <a:defRPr/>
              </a:pPr>
              <a:t>‹#›</a:t>
            </a:fld>
            <a:endParaRPr lang="en-GB"/>
          </a:p>
        </p:txBody>
      </p:sp>
    </p:spTree>
    <p:extLst>
      <p:ext uri="{BB962C8B-B14F-4D97-AF65-F5344CB8AC3E}">
        <p14:creationId xmlns:p14="http://schemas.microsoft.com/office/powerpoint/2010/main" val="274585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GB"/>
          </a:p>
        </p:txBody>
      </p:sp>
      <p:sp>
        <p:nvSpPr>
          <p:cNvPr id="3" name="Rectangle 45"/>
          <p:cNvSpPr>
            <a:spLocks noGrp="1" noChangeArrowheads="1"/>
          </p:cNvSpPr>
          <p:nvPr>
            <p:ph type="ftr" sz="quarter" idx="11"/>
          </p:nvPr>
        </p:nvSpPr>
        <p:spPr>
          <a:ln/>
        </p:spPr>
        <p:txBody>
          <a:bodyPr/>
          <a:lstStyle>
            <a:lvl1pPr>
              <a:defRPr/>
            </a:lvl1pPr>
          </a:lstStyle>
          <a:p>
            <a:pPr>
              <a:defRPr/>
            </a:pPr>
            <a:endParaRPr lang="en-GB"/>
          </a:p>
        </p:txBody>
      </p:sp>
      <p:sp>
        <p:nvSpPr>
          <p:cNvPr id="4" name="Rectangle 46"/>
          <p:cNvSpPr>
            <a:spLocks noGrp="1" noChangeArrowheads="1"/>
          </p:cNvSpPr>
          <p:nvPr>
            <p:ph type="sldNum" sz="quarter" idx="12"/>
          </p:nvPr>
        </p:nvSpPr>
        <p:spPr>
          <a:ln/>
        </p:spPr>
        <p:txBody>
          <a:bodyPr/>
          <a:lstStyle>
            <a:lvl1pPr>
              <a:defRPr/>
            </a:lvl1pPr>
          </a:lstStyle>
          <a:p>
            <a:pPr>
              <a:defRPr/>
            </a:pPr>
            <a:fld id="{5E3AA04A-C0E7-4BF8-9237-2C5C2F2AA69A}" type="slidenum">
              <a:rPr lang="en-GB"/>
              <a:pPr>
                <a:defRPr/>
              </a:pPr>
              <a:t>‹#›</a:t>
            </a:fld>
            <a:endParaRPr lang="en-GB"/>
          </a:p>
        </p:txBody>
      </p:sp>
    </p:spTree>
    <p:extLst>
      <p:ext uri="{BB962C8B-B14F-4D97-AF65-F5344CB8AC3E}">
        <p14:creationId xmlns:p14="http://schemas.microsoft.com/office/powerpoint/2010/main" val="220812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GB"/>
          </a:p>
        </p:txBody>
      </p:sp>
      <p:sp>
        <p:nvSpPr>
          <p:cNvPr id="6" name="Rectangle 45"/>
          <p:cNvSpPr>
            <a:spLocks noGrp="1" noChangeArrowheads="1"/>
          </p:cNvSpPr>
          <p:nvPr>
            <p:ph type="ftr" sz="quarter" idx="11"/>
          </p:nvPr>
        </p:nvSpPr>
        <p:spPr>
          <a:ln/>
        </p:spPr>
        <p:txBody>
          <a:bodyPr/>
          <a:lstStyle>
            <a:lvl1pPr>
              <a:defRPr/>
            </a:lvl1pPr>
          </a:lstStyle>
          <a:p>
            <a:pPr>
              <a:defRPr/>
            </a:pPr>
            <a:endParaRPr lang="en-GB"/>
          </a:p>
        </p:txBody>
      </p:sp>
      <p:sp>
        <p:nvSpPr>
          <p:cNvPr id="7" name="Rectangle 46"/>
          <p:cNvSpPr>
            <a:spLocks noGrp="1" noChangeArrowheads="1"/>
          </p:cNvSpPr>
          <p:nvPr>
            <p:ph type="sldNum" sz="quarter" idx="12"/>
          </p:nvPr>
        </p:nvSpPr>
        <p:spPr>
          <a:ln/>
        </p:spPr>
        <p:txBody>
          <a:bodyPr/>
          <a:lstStyle>
            <a:lvl1pPr>
              <a:defRPr/>
            </a:lvl1pPr>
          </a:lstStyle>
          <a:p>
            <a:pPr>
              <a:defRPr/>
            </a:pPr>
            <a:fld id="{CC653287-B082-43ED-93B3-C035D9D99814}" type="slidenum">
              <a:rPr lang="en-GB"/>
              <a:pPr>
                <a:defRPr/>
              </a:pPr>
              <a:t>‹#›</a:t>
            </a:fld>
            <a:endParaRPr lang="en-GB"/>
          </a:p>
        </p:txBody>
      </p:sp>
    </p:spTree>
    <p:extLst>
      <p:ext uri="{BB962C8B-B14F-4D97-AF65-F5344CB8AC3E}">
        <p14:creationId xmlns:p14="http://schemas.microsoft.com/office/powerpoint/2010/main" val="1185415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GB"/>
          </a:p>
        </p:txBody>
      </p:sp>
      <p:sp>
        <p:nvSpPr>
          <p:cNvPr id="6" name="Rectangle 45"/>
          <p:cNvSpPr>
            <a:spLocks noGrp="1" noChangeArrowheads="1"/>
          </p:cNvSpPr>
          <p:nvPr>
            <p:ph type="ftr" sz="quarter" idx="11"/>
          </p:nvPr>
        </p:nvSpPr>
        <p:spPr>
          <a:ln/>
        </p:spPr>
        <p:txBody>
          <a:bodyPr/>
          <a:lstStyle>
            <a:lvl1pPr>
              <a:defRPr/>
            </a:lvl1pPr>
          </a:lstStyle>
          <a:p>
            <a:pPr>
              <a:defRPr/>
            </a:pPr>
            <a:endParaRPr lang="en-GB"/>
          </a:p>
        </p:txBody>
      </p:sp>
      <p:sp>
        <p:nvSpPr>
          <p:cNvPr id="7" name="Rectangle 46"/>
          <p:cNvSpPr>
            <a:spLocks noGrp="1" noChangeArrowheads="1"/>
          </p:cNvSpPr>
          <p:nvPr>
            <p:ph type="sldNum" sz="quarter" idx="12"/>
          </p:nvPr>
        </p:nvSpPr>
        <p:spPr>
          <a:ln/>
        </p:spPr>
        <p:txBody>
          <a:bodyPr/>
          <a:lstStyle>
            <a:lvl1pPr>
              <a:defRPr/>
            </a:lvl1pPr>
          </a:lstStyle>
          <a:p>
            <a:pPr>
              <a:defRPr/>
            </a:pPr>
            <a:fld id="{546F1C0A-1C50-4B53-AEE7-69943CA690A9}" type="slidenum">
              <a:rPr lang="en-GB"/>
              <a:pPr>
                <a:defRPr/>
              </a:pPr>
              <a:t>‹#›</a:t>
            </a:fld>
            <a:endParaRPr lang="en-GB"/>
          </a:p>
        </p:txBody>
      </p:sp>
    </p:spTree>
    <p:extLst>
      <p:ext uri="{BB962C8B-B14F-4D97-AF65-F5344CB8AC3E}">
        <p14:creationId xmlns:p14="http://schemas.microsoft.com/office/powerpoint/2010/main" val="1615567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71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71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1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717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71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717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717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71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717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71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718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71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718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71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71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71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718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71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718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71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71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71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719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71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71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719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71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719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71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2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72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72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2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72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72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72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72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72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2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21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GB"/>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GB"/>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8DE89640-66EB-409A-964E-6D7FB856F90E}"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7"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196975"/>
            <a:ext cx="7772400" cy="863600"/>
          </a:xfrm>
        </p:spPr>
        <p:txBody>
          <a:bodyPr/>
          <a:lstStyle/>
          <a:p>
            <a:pPr eaLnBrk="1" hangingPunct="1">
              <a:defRPr/>
            </a:pPr>
            <a:r>
              <a:rPr lang="en-GB" sz="3200" dirty="0">
                <a:latin typeface="Verdana" pitchFamily="34" charset="0"/>
              </a:rPr>
              <a:t>Delaware Outdoor Education Centre</a:t>
            </a:r>
          </a:p>
        </p:txBody>
      </p:sp>
      <p:pic>
        <p:nvPicPr>
          <p:cNvPr id="2058" name="Picture 10" descr="cornwall outdo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60648"/>
            <a:ext cx="2808288" cy="957263"/>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entre_blue_sk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050" y="2060575"/>
            <a:ext cx="5111750" cy="3540125"/>
          </a:xfrm>
          <a:prstGeom prst="rect">
            <a:avLst/>
          </a:prstGeom>
          <a:noFill/>
          <a:ln w="2857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anim calcmode="lin" valueType="num">
                                      <p:cBhvr>
                                        <p:cTn id="8" dur="500" fill="hold"/>
                                        <p:tgtEl>
                                          <p:spTgt spid="2050"/>
                                        </p:tgtEl>
                                        <p:attrNameLst>
                                          <p:attrName>ppt_w</p:attrName>
                                        </p:attrNameLst>
                                      </p:cBhvr>
                                      <p:tavLst>
                                        <p:tav tm="0" fmla="#ppt_w*sin(2.5*pi*$)">
                                          <p:val>
                                            <p:fltVal val="0"/>
                                          </p:val>
                                        </p:tav>
                                        <p:tav tm="100000">
                                          <p:val>
                                            <p:fltVal val="1"/>
                                          </p:val>
                                        </p:tav>
                                      </p:tavLst>
                                    </p:anim>
                                    <p:anim calcmode="lin" valueType="num">
                                      <p:cBhvr>
                                        <p:cTn id="9"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0"/>
            <a:ext cx="8229600" cy="1143000"/>
          </a:xfrm>
        </p:spPr>
        <p:txBody>
          <a:bodyPr/>
          <a:lstStyle/>
          <a:p>
            <a:pPr algn="l" eaLnBrk="1" hangingPunct="1"/>
            <a:r>
              <a:rPr lang="en-GB" altLang="en-US" sz="3600" smtClean="0">
                <a:latin typeface="Verdana" pitchFamily="34" charset="0"/>
              </a:rPr>
              <a:t>Catering Service …</a:t>
            </a:r>
          </a:p>
        </p:txBody>
      </p:sp>
      <p:sp>
        <p:nvSpPr>
          <p:cNvPr id="14339" name="Rectangle 3"/>
          <p:cNvSpPr>
            <a:spLocks noGrp="1" noChangeArrowheads="1"/>
          </p:cNvSpPr>
          <p:nvPr>
            <p:ph type="body" sz="half" idx="1"/>
          </p:nvPr>
        </p:nvSpPr>
        <p:spPr>
          <a:xfrm>
            <a:off x="468312" y="1125538"/>
            <a:ext cx="4391719" cy="4932362"/>
          </a:xfrm>
        </p:spPr>
        <p:txBody>
          <a:bodyPr/>
          <a:lstStyle/>
          <a:p>
            <a:pPr eaLnBrk="1" hangingPunct="1">
              <a:lnSpc>
                <a:spcPct val="90000"/>
              </a:lnSpc>
            </a:pPr>
            <a:r>
              <a:rPr lang="en-GB" altLang="en-US" sz="2400" dirty="0" smtClean="0">
                <a:latin typeface="Verdana" pitchFamily="34" charset="0"/>
              </a:rPr>
              <a:t>The catering service is available to all groups.  A fixed menu is provided. </a:t>
            </a:r>
          </a:p>
          <a:p>
            <a:pPr eaLnBrk="1" hangingPunct="1">
              <a:lnSpc>
                <a:spcPct val="90000"/>
              </a:lnSpc>
            </a:pPr>
            <a:r>
              <a:rPr lang="en-GB" altLang="en-US" sz="2400" dirty="0" smtClean="0">
                <a:latin typeface="Verdana" pitchFamily="34" charset="0"/>
              </a:rPr>
              <a:t>A vegetarian option is always available.</a:t>
            </a:r>
          </a:p>
          <a:p>
            <a:pPr eaLnBrk="1" hangingPunct="1">
              <a:lnSpc>
                <a:spcPct val="90000"/>
              </a:lnSpc>
            </a:pPr>
            <a:r>
              <a:rPr lang="en-GB" altLang="en-US" sz="2400" dirty="0" smtClean="0">
                <a:latin typeface="Verdana" pitchFamily="34" charset="0"/>
              </a:rPr>
              <a:t>We will provide a service that consists of a cooked breakfast and evening meal.  Ingredients will be provided to make packed lunch.</a:t>
            </a:r>
          </a:p>
          <a:p>
            <a:pPr eaLnBrk="1" hangingPunct="1">
              <a:lnSpc>
                <a:spcPct val="90000"/>
              </a:lnSpc>
            </a:pPr>
            <a:r>
              <a:rPr lang="en-GB" altLang="en-US" sz="2400" dirty="0" smtClean="0">
                <a:latin typeface="Verdana" pitchFamily="34" charset="0"/>
              </a:rPr>
              <a:t>Group members need lunch boxes and drinks bottles.</a:t>
            </a:r>
          </a:p>
        </p:txBody>
      </p:sp>
      <p:pic>
        <p:nvPicPr>
          <p:cNvPr id="27653" name="Picture 5" descr="kitch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363" y="1916113"/>
            <a:ext cx="3744912" cy="2781300"/>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slide(fromBottom)">
                                      <p:cBhvr>
                                        <p:cTn id="7" dur="1000"/>
                                        <p:tgtEl>
                                          <p:spTgt spid="1433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4339">
                                            <p:txEl>
                                              <p:pRg st="0" end="0"/>
                                            </p:txEl>
                                          </p:spTgt>
                                        </p:tgtEl>
                                        <p:attrNameLst>
                                          <p:attrName>style.visibility</p:attrName>
                                        </p:attrNameLst>
                                      </p:cBhvr>
                                      <p:to>
                                        <p:strVal val="visible"/>
                                      </p:to>
                                    </p:set>
                                    <p:animEffect transition="in" filter="slide(fromBottom)">
                                      <p:cBhvr>
                                        <p:cTn id="10" dur="1000"/>
                                        <p:tgtEl>
                                          <p:spTgt spid="1433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slide(fromBottom)">
                                      <p:cBhvr>
                                        <p:cTn id="15" dur="1000"/>
                                        <p:tgtEl>
                                          <p:spTgt spid="1433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slide(fromBottom)">
                                      <p:cBhvr>
                                        <p:cTn id="20" dur="1000"/>
                                        <p:tgtEl>
                                          <p:spTgt spid="1433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Effect transition="in" filter="slide(fromBottom)">
                                      <p:cBhvr>
                                        <p:cTn id="25"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188913"/>
            <a:ext cx="8229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smtClean="0">
                <a:effectLst/>
                <a:latin typeface="Verdana" pitchFamily="34" charset="0"/>
              </a:rPr>
              <a:t>Suggested clothing and equipment</a:t>
            </a:r>
            <a:br>
              <a:rPr lang="en-GB" altLang="en-US" sz="3600" smtClean="0">
                <a:effectLst/>
                <a:latin typeface="Verdana" pitchFamily="34" charset="0"/>
              </a:rPr>
            </a:br>
            <a:r>
              <a:rPr lang="en-GB" altLang="en-US" sz="2800" smtClean="0">
                <a:effectLst/>
                <a:latin typeface="Verdana" pitchFamily="34" charset="0"/>
              </a:rPr>
              <a:t>For day time water / land based activities</a:t>
            </a:r>
          </a:p>
        </p:txBody>
      </p:sp>
      <p:sp>
        <p:nvSpPr>
          <p:cNvPr id="45059" name="Rectangle 3"/>
          <p:cNvSpPr>
            <a:spLocks noGrp="1" noChangeArrowheads="1"/>
          </p:cNvSpPr>
          <p:nvPr>
            <p:ph type="body" idx="1"/>
          </p:nvPr>
        </p:nvSpPr>
        <p:spPr>
          <a:xfrm>
            <a:off x="468313" y="1412875"/>
            <a:ext cx="822960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1800" dirty="0" smtClean="0">
                <a:solidFill>
                  <a:schemeClr val="tx2"/>
                </a:solidFill>
                <a:effectLst/>
                <a:latin typeface="Verdana" pitchFamily="34" charset="0"/>
              </a:rPr>
              <a:t>Underwear</a:t>
            </a:r>
          </a:p>
          <a:p>
            <a:pPr>
              <a:lnSpc>
                <a:spcPct val="80000"/>
              </a:lnSpc>
            </a:pPr>
            <a:r>
              <a:rPr lang="en-GB" altLang="en-US" sz="1800" dirty="0" smtClean="0">
                <a:solidFill>
                  <a:schemeClr val="tx2"/>
                </a:solidFill>
                <a:effectLst/>
                <a:latin typeface="Verdana" pitchFamily="34" charset="0"/>
              </a:rPr>
              <a:t>Several pairs of warm socks</a:t>
            </a:r>
          </a:p>
          <a:p>
            <a:pPr>
              <a:lnSpc>
                <a:spcPct val="80000"/>
              </a:lnSpc>
            </a:pPr>
            <a:r>
              <a:rPr lang="en-GB" altLang="en-US" sz="1800" dirty="0" smtClean="0">
                <a:solidFill>
                  <a:schemeClr val="tx2"/>
                </a:solidFill>
                <a:effectLst/>
                <a:latin typeface="Verdana" pitchFamily="34" charset="0"/>
              </a:rPr>
              <a:t>T shirts</a:t>
            </a:r>
          </a:p>
          <a:p>
            <a:pPr>
              <a:lnSpc>
                <a:spcPct val="80000"/>
              </a:lnSpc>
            </a:pPr>
            <a:r>
              <a:rPr lang="en-GB" altLang="en-US" sz="1800" dirty="0" smtClean="0">
                <a:solidFill>
                  <a:schemeClr val="tx2"/>
                </a:solidFill>
                <a:effectLst/>
                <a:latin typeface="Verdana" pitchFamily="34" charset="0"/>
              </a:rPr>
              <a:t>Trousers/Track suits – not jeans</a:t>
            </a:r>
          </a:p>
          <a:p>
            <a:pPr>
              <a:lnSpc>
                <a:spcPct val="80000"/>
              </a:lnSpc>
            </a:pPr>
            <a:r>
              <a:rPr lang="en-GB" altLang="en-US" sz="1800" dirty="0" smtClean="0">
                <a:solidFill>
                  <a:schemeClr val="tx2"/>
                </a:solidFill>
                <a:effectLst/>
                <a:latin typeface="Verdana" pitchFamily="34" charset="0"/>
              </a:rPr>
              <a:t>Jumpers / Sweat Tops / Fleeces</a:t>
            </a:r>
          </a:p>
          <a:p>
            <a:pPr>
              <a:lnSpc>
                <a:spcPct val="80000"/>
              </a:lnSpc>
            </a:pPr>
            <a:r>
              <a:rPr lang="en-GB" altLang="en-US" sz="1800" dirty="0" smtClean="0">
                <a:solidFill>
                  <a:schemeClr val="tx2"/>
                </a:solidFill>
                <a:effectLst/>
                <a:latin typeface="Verdana" pitchFamily="34" charset="0"/>
              </a:rPr>
              <a:t>A warm coat</a:t>
            </a:r>
          </a:p>
          <a:p>
            <a:pPr>
              <a:lnSpc>
                <a:spcPct val="80000"/>
              </a:lnSpc>
            </a:pPr>
            <a:r>
              <a:rPr lang="en-GB" altLang="en-US" sz="1800" dirty="0" smtClean="0">
                <a:solidFill>
                  <a:schemeClr val="tx2"/>
                </a:solidFill>
                <a:effectLst/>
                <a:latin typeface="Verdana" pitchFamily="34" charset="0"/>
              </a:rPr>
              <a:t>Waterproof jacket and trousers (The Centre has a limited number for loan)</a:t>
            </a:r>
          </a:p>
          <a:p>
            <a:pPr>
              <a:lnSpc>
                <a:spcPct val="80000"/>
              </a:lnSpc>
            </a:pPr>
            <a:r>
              <a:rPr lang="en-GB" altLang="en-US" sz="1800" dirty="0" smtClean="0">
                <a:solidFill>
                  <a:schemeClr val="tx2"/>
                </a:solidFill>
                <a:effectLst/>
                <a:latin typeface="Verdana" pitchFamily="34" charset="0"/>
              </a:rPr>
              <a:t>Wellies or walking boots</a:t>
            </a:r>
          </a:p>
          <a:p>
            <a:pPr>
              <a:lnSpc>
                <a:spcPct val="80000"/>
              </a:lnSpc>
            </a:pPr>
            <a:r>
              <a:rPr lang="en-GB" altLang="en-US" sz="1800" dirty="0" smtClean="0">
                <a:solidFill>
                  <a:schemeClr val="tx2"/>
                </a:solidFill>
                <a:effectLst/>
                <a:latin typeface="Verdana" pitchFamily="34" charset="0"/>
              </a:rPr>
              <a:t>A pair of trainers (preferably old)</a:t>
            </a:r>
          </a:p>
          <a:p>
            <a:pPr>
              <a:lnSpc>
                <a:spcPct val="80000"/>
              </a:lnSpc>
            </a:pPr>
            <a:r>
              <a:rPr lang="en-GB" altLang="en-US" sz="1800" dirty="0" smtClean="0">
                <a:solidFill>
                  <a:schemeClr val="tx2"/>
                </a:solidFill>
                <a:effectLst/>
                <a:latin typeface="Verdana" pitchFamily="34" charset="0"/>
              </a:rPr>
              <a:t>Old shoes (which may get wet)</a:t>
            </a:r>
          </a:p>
          <a:p>
            <a:pPr>
              <a:lnSpc>
                <a:spcPct val="80000"/>
              </a:lnSpc>
            </a:pPr>
            <a:r>
              <a:rPr lang="en-GB" altLang="en-US" sz="1800" dirty="0" smtClean="0">
                <a:solidFill>
                  <a:schemeClr val="tx2"/>
                </a:solidFill>
                <a:effectLst/>
                <a:latin typeface="Verdana" pitchFamily="34" charset="0"/>
              </a:rPr>
              <a:t>A warm hat, scarf, gloves</a:t>
            </a:r>
          </a:p>
          <a:p>
            <a:pPr>
              <a:lnSpc>
                <a:spcPct val="80000"/>
              </a:lnSpc>
            </a:pPr>
            <a:r>
              <a:rPr lang="en-GB" altLang="en-US" sz="1800" dirty="0" smtClean="0">
                <a:solidFill>
                  <a:schemeClr val="tx2"/>
                </a:solidFill>
                <a:effectLst/>
                <a:latin typeface="Verdana" pitchFamily="34" charset="0"/>
              </a:rPr>
              <a:t>Small rucksack / day bag</a:t>
            </a:r>
          </a:p>
          <a:p>
            <a:pPr>
              <a:lnSpc>
                <a:spcPct val="80000"/>
              </a:lnSpc>
            </a:pPr>
            <a:r>
              <a:rPr lang="en-GB" altLang="en-US" sz="1800" dirty="0" smtClean="0">
                <a:solidFill>
                  <a:schemeClr val="tx2"/>
                </a:solidFill>
                <a:effectLst/>
                <a:latin typeface="Verdana" pitchFamily="34" charset="0"/>
              </a:rPr>
              <a:t>Cap/sun hat and sun cream</a:t>
            </a:r>
          </a:p>
          <a:p>
            <a:pPr>
              <a:lnSpc>
                <a:spcPct val="80000"/>
              </a:lnSpc>
            </a:pPr>
            <a:r>
              <a:rPr lang="en-GB" altLang="en-US" sz="1800" dirty="0" smtClean="0">
                <a:solidFill>
                  <a:schemeClr val="tx2"/>
                </a:solidFill>
                <a:effectLst/>
                <a:latin typeface="Verdana" pitchFamily="34" charset="0"/>
              </a:rPr>
              <a:t>Personal medical requirements</a:t>
            </a:r>
          </a:p>
          <a:p>
            <a:pPr>
              <a:lnSpc>
                <a:spcPct val="80000"/>
              </a:lnSpc>
            </a:pPr>
            <a:r>
              <a:rPr lang="en-GB" altLang="en-US" sz="1800" dirty="0" smtClean="0">
                <a:solidFill>
                  <a:schemeClr val="tx2"/>
                </a:solidFill>
                <a:effectLst/>
                <a:latin typeface="Verdana" pitchFamily="34" charset="0"/>
              </a:rPr>
              <a:t>Packed lunch for the first day </a:t>
            </a:r>
          </a:p>
          <a:p>
            <a:pPr>
              <a:lnSpc>
                <a:spcPct val="80000"/>
              </a:lnSpc>
            </a:pPr>
            <a:r>
              <a:rPr lang="en-GB" altLang="en-US" sz="1800" dirty="0" smtClean="0">
                <a:solidFill>
                  <a:schemeClr val="tx2"/>
                </a:solidFill>
                <a:effectLst/>
                <a:latin typeface="Verdana" pitchFamily="34" charset="0"/>
              </a:rPr>
              <a:t>Unbreakable drinks container with drink for first day</a:t>
            </a:r>
          </a:p>
          <a:p>
            <a:pPr>
              <a:lnSpc>
                <a:spcPct val="80000"/>
              </a:lnSpc>
            </a:pPr>
            <a:endParaRPr lang="en-GB" altLang="en-US" sz="1800" dirty="0" smtClean="0">
              <a:solidFill>
                <a:schemeClr val="tx2"/>
              </a:solidFill>
              <a:effectLst/>
              <a:latin typeface="Verdana" pitchFamily="34" charset="0"/>
            </a:endParaRPr>
          </a:p>
          <a:p>
            <a:pPr>
              <a:lnSpc>
                <a:spcPct val="80000"/>
              </a:lnSpc>
            </a:pPr>
            <a:endParaRPr lang="en-GB" altLang="en-US" sz="2000" dirty="0" smtClean="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9388" y="260350"/>
            <a:ext cx="32512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2800" smtClean="0">
                <a:effectLst/>
                <a:latin typeface="Verdana" pitchFamily="34" charset="0"/>
              </a:rPr>
              <a:t>For night time</a:t>
            </a:r>
          </a:p>
        </p:txBody>
      </p:sp>
      <p:sp>
        <p:nvSpPr>
          <p:cNvPr id="46083" name="Rectangle 3"/>
          <p:cNvSpPr>
            <a:spLocks noGrp="1" noChangeArrowheads="1"/>
          </p:cNvSpPr>
          <p:nvPr>
            <p:ph type="body" idx="1"/>
          </p:nvPr>
        </p:nvSpPr>
        <p:spPr>
          <a:xfrm>
            <a:off x="179388" y="765175"/>
            <a:ext cx="822960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1800" dirty="0" smtClean="0">
                <a:solidFill>
                  <a:schemeClr val="tx2"/>
                </a:solidFill>
                <a:effectLst/>
                <a:latin typeface="Verdana" pitchFamily="34" charset="0"/>
              </a:rPr>
              <a:t>Sleeping bag (packed separately)</a:t>
            </a:r>
          </a:p>
          <a:p>
            <a:pPr>
              <a:lnSpc>
                <a:spcPct val="80000"/>
              </a:lnSpc>
            </a:pPr>
            <a:r>
              <a:rPr lang="en-GB" altLang="en-US" sz="1800" dirty="0" smtClean="0">
                <a:solidFill>
                  <a:schemeClr val="tx2"/>
                </a:solidFill>
                <a:effectLst/>
                <a:latin typeface="Verdana" pitchFamily="34" charset="0"/>
              </a:rPr>
              <a:t>Bottom sheet for the bed</a:t>
            </a:r>
          </a:p>
          <a:p>
            <a:pPr>
              <a:lnSpc>
                <a:spcPct val="80000"/>
              </a:lnSpc>
            </a:pPr>
            <a:r>
              <a:rPr lang="en-GB" altLang="en-US" sz="1800" dirty="0" smtClean="0">
                <a:solidFill>
                  <a:schemeClr val="tx2"/>
                </a:solidFill>
                <a:effectLst/>
                <a:latin typeface="Verdana" pitchFamily="34" charset="0"/>
              </a:rPr>
              <a:t>Pillow and Pillow case</a:t>
            </a:r>
          </a:p>
          <a:p>
            <a:pPr>
              <a:lnSpc>
                <a:spcPct val="80000"/>
              </a:lnSpc>
            </a:pPr>
            <a:r>
              <a:rPr lang="en-GB" altLang="en-US" sz="1800" dirty="0" smtClean="0">
                <a:solidFill>
                  <a:schemeClr val="tx2"/>
                </a:solidFill>
                <a:effectLst/>
                <a:latin typeface="Verdana" pitchFamily="34" charset="0"/>
              </a:rPr>
              <a:t>Night clothes</a:t>
            </a:r>
          </a:p>
          <a:p>
            <a:pPr>
              <a:lnSpc>
                <a:spcPct val="80000"/>
              </a:lnSpc>
            </a:pPr>
            <a:r>
              <a:rPr lang="en-GB" altLang="en-US" sz="1800" dirty="0" smtClean="0">
                <a:solidFill>
                  <a:schemeClr val="tx2"/>
                </a:solidFill>
                <a:effectLst/>
                <a:latin typeface="Verdana" pitchFamily="34" charset="0"/>
              </a:rPr>
              <a:t>Towel</a:t>
            </a:r>
          </a:p>
          <a:p>
            <a:pPr>
              <a:lnSpc>
                <a:spcPct val="80000"/>
              </a:lnSpc>
            </a:pPr>
            <a:r>
              <a:rPr lang="en-GB" altLang="en-US" sz="1800" dirty="0" smtClean="0">
                <a:solidFill>
                  <a:schemeClr val="tx2"/>
                </a:solidFill>
                <a:effectLst/>
                <a:latin typeface="Verdana" pitchFamily="34" charset="0"/>
              </a:rPr>
              <a:t>Wash bag and toiletries</a:t>
            </a:r>
          </a:p>
          <a:p>
            <a:pPr>
              <a:lnSpc>
                <a:spcPct val="80000"/>
              </a:lnSpc>
              <a:buFont typeface="Wingdings" pitchFamily="2" charset="2"/>
              <a:buNone/>
            </a:pPr>
            <a:endParaRPr lang="en-GB" altLang="en-US" sz="800" dirty="0" smtClean="0">
              <a:solidFill>
                <a:schemeClr val="tx2"/>
              </a:solidFill>
              <a:effectLst/>
              <a:latin typeface="Verdana" pitchFamily="34" charset="0"/>
            </a:endParaRPr>
          </a:p>
          <a:p>
            <a:pPr>
              <a:lnSpc>
                <a:spcPct val="80000"/>
              </a:lnSpc>
              <a:buFont typeface="Wingdings" pitchFamily="2" charset="2"/>
              <a:buNone/>
            </a:pPr>
            <a:r>
              <a:rPr lang="en-GB" altLang="en-US" sz="2400" dirty="0" smtClean="0">
                <a:solidFill>
                  <a:schemeClr val="tx2"/>
                </a:solidFill>
                <a:effectLst/>
                <a:latin typeface="Verdana" pitchFamily="34" charset="0"/>
              </a:rPr>
              <a:t>  </a:t>
            </a:r>
            <a:r>
              <a:rPr lang="en-GB" altLang="en-US" sz="2800" dirty="0" smtClean="0">
                <a:solidFill>
                  <a:schemeClr val="tx2"/>
                </a:solidFill>
                <a:effectLst/>
                <a:latin typeface="Verdana" pitchFamily="34" charset="0"/>
              </a:rPr>
              <a:t>In the centre</a:t>
            </a:r>
          </a:p>
          <a:p>
            <a:pPr>
              <a:lnSpc>
                <a:spcPct val="80000"/>
              </a:lnSpc>
            </a:pPr>
            <a:r>
              <a:rPr lang="en-GB" altLang="en-US" sz="1800" dirty="0" smtClean="0">
                <a:solidFill>
                  <a:schemeClr val="tx2"/>
                </a:solidFill>
                <a:effectLst/>
                <a:latin typeface="Verdana" pitchFamily="34" charset="0"/>
              </a:rPr>
              <a:t>Clothing and footwear for indoor use</a:t>
            </a:r>
          </a:p>
          <a:p>
            <a:pPr>
              <a:lnSpc>
                <a:spcPct val="80000"/>
              </a:lnSpc>
            </a:pPr>
            <a:r>
              <a:rPr lang="en-GB" altLang="en-US" sz="1800" dirty="0" smtClean="0">
                <a:solidFill>
                  <a:schemeClr val="tx2"/>
                </a:solidFill>
                <a:effectLst/>
                <a:latin typeface="Verdana" pitchFamily="34" charset="0"/>
              </a:rPr>
              <a:t>Pencils, crayons, books</a:t>
            </a:r>
            <a:endParaRPr lang="en-GB" altLang="en-US" sz="1800" dirty="0" smtClean="0">
              <a:solidFill>
                <a:schemeClr val="tx2"/>
              </a:solidFill>
              <a:effectLst/>
              <a:latin typeface="Verdana" pitchFamily="34" charset="0"/>
            </a:endParaRPr>
          </a:p>
          <a:p>
            <a:pPr>
              <a:lnSpc>
                <a:spcPct val="80000"/>
              </a:lnSpc>
            </a:pPr>
            <a:r>
              <a:rPr lang="en-GB" altLang="en-US" sz="1800" dirty="0" smtClean="0">
                <a:solidFill>
                  <a:schemeClr val="tx2"/>
                </a:solidFill>
                <a:effectLst/>
                <a:latin typeface="Verdana" pitchFamily="34" charset="0"/>
              </a:rPr>
              <a:t>2 black bin liners for wet and dirty clothes</a:t>
            </a:r>
          </a:p>
          <a:p>
            <a:pPr>
              <a:lnSpc>
                <a:spcPct val="80000"/>
              </a:lnSpc>
            </a:pPr>
            <a:r>
              <a:rPr lang="en-GB" altLang="en-US" sz="1800" dirty="0" smtClean="0">
                <a:solidFill>
                  <a:schemeClr val="tx2"/>
                </a:solidFill>
                <a:effectLst/>
                <a:latin typeface="Verdana" pitchFamily="34" charset="0"/>
              </a:rPr>
              <a:t>Several </a:t>
            </a:r>
            <a:r>
              <a:rPr lang="en-GB" altLang="en-US" sz="1800" dirty="0" smtClean="0">
                <a:solidFill>
                  <a:schemeClr val="tx2"/>
                </a:solidFill>
                <a:effectLst/>
                <a:latin typeface="Verdana" pitchFamily="34" charset="0"/>
              </a:rPr>
              <a:t>carrier bags</a:t>
            </a:r>
          </a:p>
          <a:p>
            <a:pPr>
              <a:lnSpc>
                <a:spcPct val="80000"/>
              </a:lnSpc>
            </a:pPr>
            <a:endParaRPr lang="en-GB" altLang="en-US" sz="1800" dirty="0">
              <a:solidFill>
                <a:schemeClr val="tx2"/>
              </a:solidFill>
              <a:effectLst/>
              <a:latin typeface="Verdana" pitchFamily="34" charset="0"/>
            </a:endParaRPr>
          </a:p>
          <a:p>
            <a:pPr>
              <a:lnSpc>
                <a:spcPct val="80000"/>
              </a:lnSpc>
            </a:pPr>
            <a:r>
              <a:rPr lang="en-GB" altLang="en-US" sz="1800" dirty="0" smtClean="0">
                <a:solidFill>
                  <a:schemeClr val="tx2"/>
                </a:solidFill>
                <a:effectLst/>
                <a:latin typeface="Verdana" pitchFamily="34" charset="0"/>
              </a:rPr>
              <a:t>No electrical items!</a:t>
            </a:r>
            <a:endParaRPr lang="en-GB" altLang="en-US" sz="1800" dirty="0" smtClean="0">
              <a:solidFill>
                <a:schemeClr val="tx2"/>
              </a:solidFill>
              <a:effectLst/>
              <a:latin typeface="Verdana" pitchFamily="34" charset="0"/>
            </a:endParaRPr>
          </a:p>
          <a:p>
            <a:pPr marL="0" indent="0">
              <a:lnSpc>
                <a:spcPct val="80000"/>
              </a:lnSpc>
              <a:buNone/>
            </a:pPr>
            <a:r>
              <a:rPr lang="en-GB" altLang="en-US" sz="800" dirty="0" smtClean="0">
                <a:solidFill>
                  <a:schemeClr val="tx2"/>
                </a:solidFill>
                <a:effectLst/>
                <a:latin typeface="Verdana" pitchFamily="34" charset="0"/>
              </a:rPr>
              <a:t> </a:t>
            </a:r>
            <a:endParaRPr lang="en-GB" altLang="en-US" sz="800" dirty="0" smtClean="0">
              <a:solidFill>
                <a:schemeClr val="tx2"/>
              </a:solidFill>
              <a:effectLst/>
              <a:latin typeface="Verdana" pitchFamily="34" charset="0"/>
            </a:endParaRPr>
          </a:p>
          <a:p>
            <a:pPr>
              <a:lnSpc>
                <a:spcPct val="80000"/>
              </a:lnSpc>
              <a:buFont typeface="Wingdings" pitchFamily="2" charset="2"/>
              <a:buNone/>
            </a:pPr>
            <a:r>
              <a:rPr lang="en-GB" altLang="en-US" sz="1800" dirty="0" smtClean="0">
                <a:solidFill>
                  <a:schemeClr val="tx2"/>
                </a:solidFill>
                <a:effectLst/>
                <a:latin typeface="Verdana" pitchFamily="34" charset="0"/>
              </a:rPr>
              <a:t>    </a:t>
            </a:r>
          </a:p>
          <a:p>
            <a:pPr>
              <a:lnSpc>
                <a:spcPct val="80000"/>
              </a:lnSpc>
              <a:buFont typeface="Wingdings" pitchFamily="2" charset="2"/>
              <a:buNone/>
            </a:pPr>
            <a:endParaRPr lang="en-GB" altLang="en-US" sz="1000" dirty="0" smtClean="0">
              <a:solidFill>
                <a:schemeClr val="tx2"/>
              </a:solidFill>
              <a:effectLst/>
              <a:latin typeface="Verdana" pitchFamily="34" charset="0"/>
            </a:endParaRPr>
          </a:p>
          <a:p>
            <a:pPr>
              <a:lnSpc>
                <a:spcPct val="80000"/>
              </a:lnSpc>
            </a:pPr>
            <a:endParaRPr lang="en-GB" altLang="en-US" sz="800" dirty="0" smtClean="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7813"/>
            <a:ext cx="8229600" cy="630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altLang="en-US" sz="3600" smtClean="0">
                <a:effectLst/>
                <a:latin typeface="Verdana" pitchFamily="34" charset="0"/>
              </a:rPr>
              <a:t>Activities….</a:t>
            </a:r>
          </a:p>
        </p:txBody>
      </p:sp>
      <p:sp>
        <p:nvSpPr>
          <p:cNvPr id="39939" name="Rectangle 3"/>
          <p:cNvSpPr>
            <a:spLocks noGrp="1" noChangeArrowheads="1"/>
          </p:cNvSpPr>
          <p:nvPr>
            <p:ph type="body" idx="1"/>
          </p:nvPr>
        </p:nvSpPr>
        <p:spPr>
          <a:xfrm>
            <a:off x="457200" y="1052513"/>
            <a:ext cx="5410200" cy="5078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2800" dirty="0" smtClean="0">
                <a:effectLst/>
                <a:latin typeface="Verdana" pitchFamily="34" charset="0"/>
              </a:rPr>
              <a:t>Open Canoeing</a:t>
            </a:r>
            <a:endParaRPr lang="en-GB" altLang="en-US" sz="2800" dirty="0" smtClean="0">
              <a:effectLst/>
            </a:endParaRPr>
          </a:p>
          <a:p>
            <a:pPr>
              <a:buFont typeface="Wingdings" pitchFamily="2" charset="2"/>
              <a:buNone/>
            </a:pPr>
            <a:r>
              <a:rPr lang="en-GB" altLang="en-US" sz="2400" dirty="0" smtClean="0">
                <a:effectLst/>
                <a:latin typeface="Verdana" pitchFamily="34" charset="0"/>
              </a:rPr>
              <a:t>   A modern slant on a wonderful traditional activity.  Sessions take place on sheltered pools, lakes or rivers depending on ability.</a:t>
            </a:r>
          </a:p>
          <a:p>
            <a:pPr>
              <a:lnSpc>
                <a:spcPct val="90000"/>
              </a:lnSpc>
              <a:buFont typeface="Wingdings" pitchFamily="2" charset="2"/>
              <a:buNone/>
            </a:pPr>
            <a:endParaRPr lang="en-GB" altLang="en-US" sz="2400" dirty="0" smtClean="0">
              <a:effectLst/>
              <a:latin typeface="Verdana" pitchFamily="34" charset="0"/>
            </a:endParaRPr>
          </a:p>
          <a:p>
            <a:r>
              <a:rPr lang="en-GB" altLang="en-US" sz="2800" dirty="0" smtClean="0">
                <a:effectLst/>
                <a:latin typeface="Verdana" pitchFamily="34" charset="0"/>
              </a:rPr>
              <a:t>Climbing and Abseiling </a:t>
            </a:r>
          </a:p>
          <a:p>
            <a:pPr>
              <a:buFont typeface="Wingdings" pitchFamily="2" charset="2"/>
              <a:buNone/>
            </a:pPr>
            <a:r>
              <a:rPr lang="en-GB" altLang="en-US" sz="2400" dirty="0" smtClean="0">
                <a:effectLst/>
                <a:latin typeface="Verdana" pitchFamily="34" charset="0"/>
              </a:rPr>
              <a:t>   Be introduced to the exciting challenge of scaling our new indoor climbing wall or tackle various climbs at a range of wonderful outdoor crags.</a:t>
            </a:r>
          </a:p>
          <a:p>
            <a:pPr>
              <a:lnSpc>
                <a:spcPct val="90000"/>
              </a:lnSpc>
              <a:buFont typeface="Wingdings" pitchFamily="2" charset="2"/>
              <a:buNone/>
            </a:pPr>
            <a:endParaRPr lang="en-GB" altLang="en-US" sz="2400" dirty="0" smtClean="0">
              <a:effectLst/>
              <a:latin typeface="Verdana" pitchFamily="34" charset="0"/>
            </a:endParaRPr>
          </a:p>
        </p:txBody>
      </p:sp>
      <p:pic>
        <p:nvPicPr>
          <p:cNvPr id="15377" name="Picture 17" descr="DELCA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196975"/>
            <a:ext cx="3060700" cy="1803400"/>
          </a:xfrm>
          <a:prstGeom prst="rect">
            <a:avLst/>
          </a:prstGeom>
          <a:noFill/>
          <a:ln w="28575">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39942" name="Picture 6" descr="clim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3644900"/>
            <a:ext cx="1968500" cy="2743200"/>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5377"/>
                                        </p:tgtEl>
                                        <p:attrNameLst>
                                          <p:attrName>style.visibility</p:attrName>
                                        </p:attrNameLst>
                                      </p:cBhvr>
                                      <p:to>
                                        <p:strVal val="visible"/>
                                      </p:to>
                                    </p:set>
                                    <p:animEffect transition="in" filter="slide(fromBottom)">
                                      <p:cBhvr>
                                        <p:cTn id="7" dur="10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altLang="en-US" sz="3600" dirty="0" smtClean="0">
                <a:effectLst/>
                <a:latin typeface="Verdana" pitchFamily="34" charset="0"/>
              </a:rPr>
              <a:t>Activities </a:t>
            </a:r>
          </a:p>
        </p:txBody>
      </p:sp>
      <p:sp>
        <p:nvSpPr>
          <p:cNvPr id="40963" name="Rectangle 3"/>
          <p:cNvSpPr>
            <a:spLocks noGrp="1" noChangeArrowheads="1"/>
          </p:cNvSpPr>
          <p:nvPr>
            <p:ph type="body" idx="1"/>
          </p:nvPr>
        </p:nvSpPr>
        <p:spPr>
          <a:xfrm>
            <a:off x="475248" y="908720"/>
            <a:ext cx="5699125" cy="554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buNone/>
            </a:pPr>
            <a:endParaRPr lang="en-GB" altLang="en-US" sz="2400" dirty="0" smtClean="0">
              <a:effectLst/>
              <a:latin typeface="Verdana" pitchFamily="34" charset="0"/>
            </a:endParaRPr>
          </a:p>
          <a:p>
            <a:pPr>
              <a:spcBef>
                <a:spcPts val="0"/>
              </a:spcBef>
              <a:buFont typeface="Wingdings" pitchFamily="2" charset="2"/>
              <a:buNone/>
            </a:pPr>
            <a:endParaRPr lang="en-GB" altLang="en-US" sz="1000" dirty="0" smtClean="0">
              <a:effectLst/>
              <a:latin typeface="Verdana" pitchFamily="34" charset="0"/>
            </a:endParaRPr>
          </a:p>
          <a:p>
            <a:pPr>
              <a:spcBef>
                <a:spcPts val="0"/>
              </a:spcBef>
            </a:pPr>
            <a:r>
              <a:rPr lang="en-GB" altLang="en-US" sz="2800" dirty="0" smtClean="0">
                <a:effectLst/>
                <a:latin typeface="Verdana" pitchFamily="34" charset="0"/>
              </a:rPr>
              <a:t>Archery </a:t>
            </a:r>
          </a:p>
          <a:p>
            <a:pPr>
              <a:spcBef>
                <a:spcPts val="0"/>
              </a:spcBef>
              <a:buFont typeface="Wingdings" pitchFamily="2" charset="2"/>
              <a:buNone/>
            </a:pPr>
            <a:r>
              <a:rPr lang="en-GB" altLang="en-US" sz="2400" dirty="0" smtClean="0">
                <a:effectLst/>
                <a:latin typeface="Verdana" pitchFamily="34" charset="0"/>
              </a:rPr>
              <a:t>   One of our favourite sessions.  A steady hand, a good eye and a patient mind are all the skill that you will require during this most ancient of activities</a:t>
            </a:r>
            <a:r>
              <a:rPr lang="en-GB" altLang="en-US" sz="2400" dirty="0" smtClean="0">
                <a:effectLst/>
              </a:rPr>
              <a:t>.</a:t>
            </a:r>
          </a:p>
          <a:p>
            <a:pPr>
              <a:lnSpc>
                <a:spcPct val="80000"/>
              </a:lnSpc>
              <a:buFont typeface="Wingdings" pitchFamily="2" charset="2"/>
              <a:buNone/>
            </a:pPr>
            <a:endParaRPr lang="en-GB" altLang="en-US" sz="2400" dirty="0" smtClean="0">
              <a:effectLst/>
            </a:endParaRPr>
          </a:p>
        </p:txBody>
      </p:sp>
      <p:pic>
        <p:nvPicPr>
          <p:cNvPr id="19467" name="Picture 11" descr="untitle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3429000"/>
            <a:ext cx="3025279" cy="3023270"/>
          </a:xfrm>
          <a:prstGeom prst="rect">
            <a:avLst/>
          </a:prstGeom>
          <a:noFill/>
          <a:ln w="2857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9467"/>
                                        </p:tgtEl>
                                        <p:attrNameLst>
                                          <p:attrName>style.visibility</p:attrName>
                                        </p:attrNameLst>
                                      </p:cBhvr>
                                      <p:to>
                                        <p:strVal val="visible"/>
                                      </p:to>
                                    </p:set>
                                    <p:anim calcmode="lin" valueType="num">
                                      <p:cBhvr additive="base">
                                        <p:cTn id="7" dur="2000" fill="hold"/>
                                        <p:tgtEl>
                                          <p:spTgt spid="19467"/>
                                        </p:tgtEl>
                                        <p:attrNameLst>
                                          <p:attrName>ppt_x</p:attrName>
                                        </p:attrNameLst>
                                      </p:cBhvr>
                                      <p:tavLst>
                                        <p:tav tm="0">
                                          <p:val>
                                            <p:strVal val="0-#ppt_w/2"/>
                                          </p:val>
                                        </p:tav>
                                        <p:tav tm="100000">
                                          <p:val>
                                            <p:strVal val="#ppt_x"/>
                                          </p:val>
                                        </p:tav>
                                      </p:tavLst>
                                    </p:anim>
                                    <p:anim calcmode="lin" valueType="num">
                                      <p:cBhvr additive="base">
                                        <p:cTn id="8" dur="2000" fill="hold"/>
                                        <p:tgtEl>
                                          <p:spTgt spid="19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7813"/>
            <a:ext cx="8229600" cy="774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altLang="en-US" sz="3600" dirty="0" smtClean="0">
                <a:effectLst/>
                <a:latin typeface="Verdana" pitchFamily="34" charset="0"/>
              </a:rPr>
              <a:t>Activities </a:t>
            </a:r>
          </a:p>
        </p:txBody>
      </p:sp>
      <p:sp>
        <p:nvSpPr>
          <p:cNvPr id="47107" name="Rectangle 3"/>
          <p:cNvSpPr>
            <a:spLocks noGrp="1" noChangeArrowheads="1"/>
          </p:cNvSpPr>
          <p:nvPr>
            <p:ph type="body" idx="1"/>
          </p:nvPr>
        </p:nvSpPr>
        <p:spPr>
          <a:xfrm>
            <a:off x="457200" y="1124744"/>
            <a:ext cx="8229600" cy="50061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80000"/>
              </a:lnSpc>
              <a:buNone/>
            </a:pPr>
            <a:endParaRPr lang="en-GB" altLang="en-US" sz="2800" dirty="0" smtClean="0">
              <a:latin typeface="Verdana" pitchFamily="34" charset="0"/>
            </a:endParaRPr>
          </a:p>
          <a:p>
            <a:pPr marL="0" indent="0">
              <a:lnSpc>
                <a:spcPct val="80000"/>
              </a:lnSpc>
              <a:buNone/>
            </a:pPr>
            <a:endParaRPr lang="en-GB" altLang="en-US" sz="2800" dirty="0">
              <a:effectLst/>
              <a:latin typeface="Verdana" pitchFamily="34" charset="0"/>
            </a:endParaRPr>
          </a:p>
          <a:p>
            <a:pPr>
              <a:lnSpc>
                <a:spcPct val="80000"/>
              </a:lnSpc>
            </a:pPr>
            <a:r>
              <a:rPr lang="en-GB" altLang="en-US" sz="2800" dirty="0" smtClean="0">
                <a:effectLst/>
                <a:latin typeface="Verdana" pitchFamily="34" charset="0"/>
              </a:rPr>
              <a:t>Gorge Walking</a:t>
            </a:r>
          </a:p>
          <a:p>
            <a:pPr>
              <a:lnSpc>
                <a:spcPct val="80000"/>
              </a:lnSpc>
              <a:buFont typeface="Wingdings" pitchFamily="2" charset="2"/>
              <a:buNone/>
            </a:pPr>
            <a:r>
              <a:rPr lang="en-GB" altLang="en-US" sz="1800" dirty="0" smtClean="0">
                <a:effectLst/>
                <a:latin typeface="Verdana" pitchFamily="34" charset="0"/>
              </a:rPr>
              <a:t>	</a:t>
            </a:r>
            <a:r>
              <a:rPr lang="en-GB" altLang="en-US" sz="2400" dirty="0" smtClean="0">
                <a:effectLst/>
                <a:latin typeface="Verdana" pitchFamily="34" charset="0"/>
              </a:rPr>
              <a:t>Pick your route carefully.  </a:t>
            </a:r>
          </a:p>
          <a:p>
            <a:pPr>
              <a:lnSpc>
                <a:spcPct val="80000"/>
              </a:lnSpc>
              <a:buFont typeface="Wingdings" pitchFamily="2" charset="2"/>
              <a:buNone/>
            </a:pPr>
            <a:r>
              <a:rPr lang="en-GB" altLang="en-US" sz="2400" dirty="0" smtClean="0">
                <a:effectLst/>
                <a:latin typeface="Verdana" pitchFamily="34" charset="0"/>
              </a:rPr>
              <a:t>	Guide your team up this natural </a:t>
            </a:r>
          </a:p>
          <a:p>
            <a:pPr>
              <a:lnSpc>
                <a:spcPct val="80000"/>
              </a:lnSpc>
              <a:buFont typeface="Wingdings" pitchFamily="2" charset="2"/>
              <a:buNone/>
            </a:pPr>
            <a:r>
              <a:rPr lang="en-GB" altLang="en-US" sz="2400" dirty="0" smtClean="0">
                <a:effectLst/>
                <a:latin typeface="Verdana" pitchFamily="34" charset="0"/>
              </a:rPr>
              <a:t>	</a:t>
            </a:r>
            <a:r>
              <a:rPr lang="en-GB" altLang="en-US" sz="2400" dirty="0" smtClean="0">
                <a:effectLst/>
                <a:latin typeface="Verdana" pitchFamily="34" charset="0"/>
              </a:rPr>
              <a:t>challenge</a:t>
            </a:r>
          </a:p>
          <a:p>
            <a:pPr>
              <a:lnSpc>
                <a:spcPct val="80000"/>
              </a:lnSpc>
            </a:pPr>
            <a:endParaRPr lang="en-GB" altLang="en-US" sz="2400" dirty="0" smtClean="0">
              <a:effectLst/>
              <a:latin typeface="Verdana" pitchFamily="34" charset="0"/>
            </a:endParaRPr>
          </a:p>
          <a:p>
            <a:pPr>
              <a:lnSpc>
                <a:spcPct val="80000"/>
              </a:lnSpc>
            </a:pPr>
            <a:endParaRPr lang="en-GB" altLang="en-US" sz="1800" dirty="0" smtClean="0">
              <a:effectLst/>
            </a:endParaRPr>
          </a:p>
          <a:p>
            <a:pPr>
              <a:lnSpc>
                <a:spcPct val="80000"/>
              </a:lnSpc>
              <a:buFont typeface="Wingdings" pitchFamily="2" charset="2"/>
              <a:buNone/>
            </a:pPr>
            <a:r>
              <a:rPr lang="en-GB" altLang="en-US" sz="1800" dirty="0" smtClean="0">
                <a:effectLst/>
              </a:rPr>
              <a:t>	</a:t>
            </a:r>
          </a:p>
          <a:p>
            <a:pPr>
              <a:lnSpc>
                <a:spcPct val="80000"/>
              </a:lnSpc>
              <a:buFont typeface="Wingdings" pitchFamily="2" charset="2"/>
              <a:buNone/>
            </a:pPr>
            <a:endParaRPr lang="en-GB" altLang="en-US" sz="1800" dirty="0" smtClean="0">
              <a:effectLst/>
            </a:endParaRPr>
          </a:p>
        </p:txBody>
      </p:sp>
      <p:pic>
        <p:nvPicPr>
          <p:cNvPr id="47108" name="Picture 4" descr="gorg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212976"/>
            <a:ext cx="5734187" cy="2790533"/>
          </a:xfrm>
          <a:prstGeom prst="rect">
            <a:avLst/>
          </a:prstGeom>
          <a:noFill/>
          <a:ln w="317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7813"/>
            <a:ext cx="5986463" cy="7749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tabLst>
                <a:tab pos="812800" algn="l"/>
              </a:tabLst>
            </a:pPr>
            <a:r>
              <a:rPr lang="en-GB" altLang="en-US" sz="3600" dirty="0" smtClean="0">
                <a:effectLst/>
                <a:latin typeface="Verdana" pitchFamily="34" charset="0"/>
              </a:rPr>
              <a:t>Activities</a:t>
            </a:r>
            <a:endParaRPr lang="en-GB" altLang="en-US" sz="3600" dirty="0" smtClean="0">
              <a:effectLst/>
              <a:latin typeface="Verdana" pitchFamily="34" charset="0"/>
            </a:endParaRPr>
          </a:p>
        </p:txBody>
      </p:sp>
      <p:sp>
        <p:nvSpPr>
          <p:cNvPr id="44035" name="Rectangle 3"/>
          <p:cNvSpPr>
            <a:spLocks noGrp="1" noChangeArrowheads="1"/>
          </p:cNvSpPr>
          <p:nvPr>
            <p:ph type="body" idx="1"/>
          </p:nvPr>
        </p:nvSpPr>
        <p:spPr>
          <a:xfrm>
            <a:off x="468313" y="1052736"/>
            <a:ext cx="5327823" cy="53285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GB" altLang="en-US" sz="2800" dirty="0" smtClean="0">
                <a:effectLst/>
                <a:latin typeface="Verdana" pitchFamily="34" charset="0"/>
              </a:rPr>
              <a:t>Large indoor climbing barn which offers 18 ropes with 50 routes, over 40 metres of traversing.</a:t>
            </a:r>
          </a:p>
          <a:p>
            <a:pPr marL="0" indent="0">
              <a:spcBef>
                <a:spcPts val="0"/>
              </a:spcBef>
              <a:buNone/>
            </a:pPr>
            <a:endParaRPr lang="en-GB" altLang="en-US" sz="1600" dirty="0" smtClean="0">
              <a:effectLst/>
              <a:latin typeface="Verdana" pitchFamily="34" charset="0"/>
            </a:endParaRPr>
          </a:p>
          <a:p>
            <a:pPr>
              <a:spcBef>
                <a:spcPts val="0"/>
              </a:spcBef>
            </a:pPr>
            <a:r>
              <a:rPr lang="en-GB" altLang="en-US" sz="2800" dirty="0" smtClean="0">
                <a:effectLst/>
                <a:latin typeface="Verdana" pitchFamily="34" charset="0"/>
              </a:rPr>
              <a:t>The opportunity to have a go at abseiling within an indoor </a:t>
            </a:r>
            <a:r>
              <a:rPr lang="en-GB" altLang="en-US" sz="2800" dirty="0" smtClean="0">
                <a:effectLst/>
                <a:latin typeface="Verdana" pitchFamily="34" charset="0"/>
              </a:rPr>
              <a:t>environment.</a:t>
            </a:r>
            <a:endParaRPr lang="en-GB" altLang="en-US" sz="2800" dirty="0" smtClean="0">
              <a:effectLst/>
              <a:latin typeface="Verdana" pitchFamily="34" charset="0"/>
            </a:endParaRPr>
          </a:p>
        </p:txBody>
      </p:sp>
      <p:pic>
        <p:nvPicPr>
          <p:cNvPr id="44039" name="Picture 7" descr="Barn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9915" y="1052736"/>
            <a:ext cx="1836738" cy="2447925"/>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3861048"/>
            <a:ext cx="3240360" cy="2429529"/>
          </a:xfrm>
          <a:prstGeom prst="rect">
            <a:avLst/>
          </a:prstGeom>
          <a:ln w="19050">
            <a:solidFill>
              <a:srgbClr val="00B0F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altLang="en-US" sz="3600" smtClean="0">
                <a:effectLst/>
                <a:latin typeface="Verdana" pitchFamily="34" charset="0"/>
              </a:rPr>
              <a:t>Evening activities….</a:t>
            </a:r>
          </a:p>
        </p:txBody>
      </p:sp>
      <p:sp>
        <p:nvSpPr>
          <p:cNvPr id="43011" name="Rectangle 3"/>
          <p:cNvSpPr>
            <a:spLocks noGrp="1" noChangeArrowheads="1"/>
          </p:cNvSpPr>
          <p:nvPr>
            <p:ph type="body" idx="1"/>
          </p:nvPr>
        </p:nvSpPr>
        <p:spPr>
          <a:xfrm>
            <a:off x="468313" y="1268413"/>
            <a:ext cx="822960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14400" lvl="2" indent="0">
              <a:buNone/>
            </a:pPr>
            <a:endParaRPr lang="en-GB" altLang="en-US" sz="2000" dirty="0" smtClean="0">
              <a:effectLst/>
              <a:latin typeface="Verdana" pitchFamily="34" charset="0"/>
            </a:endParaRPr>
          </a:p>
          <a:p>
            <a:r>
              <a:rPr lang="en-GB" altLang="en-US" sz="2800" dirty="0" smtClean="0">
                <a:effectLst/>
                <a:latin typeface="Verdana" pitchFamily="34" charset="0"/>
              </a:rPr>
              <a:t>There is a large sports field that can be utilised and also a garden area with benches</a:t>
            </a:r>
            <a:r>
              <a:rPr lang="en-GB" altLang="en-US" sz="2800" dirty="0" smtClean="0">
                <a:effectLst/>
                <a:latin typeface="Verdana" pitchFamily="34" charset="0"/>
              </a:rPr>
              <a:t>.</a:t>
            </a:r>
          </a:p>
          <a:p>
            <a:pPr marL="0" indent="0">
              <a:buNone/>
            </a:pPr>
            <a:endParaRPr lang="en-GB" altLang="en-US" sz="2800" dirty="0" smtClean="0">
              <a:effectLst/>
              <a:latin typeface="Verdana" pitchFamily="34" charset="0"/>
            </a:endParaRPr>
          </a:p>
          <a:p>
            <a:r>
              <a:rPr lang="en-GB" altLang="en-US" sz="2800" dirty="0" smtClean="0">
                <a:effectLst/>
                <a:latin typeface="Verdana" pitchFamily="34" charset="0"/>
              </a:rPr>
              <a:t>Quiz nights &amp; talent shows. </a:t>
            </a:r>
          </a:p>
          <a:p>
            <a:pPr marL="0" indent="0">
              <a:buNone/>
            </a:pPr>
            <a:endParaRPr lang="en-GB" altLang="en-US" sz="2800" dirty="0" smtClean="0">
              <a:effectLst/>
              <a:latin typeface="Verdana" pitchFamily="34" charset="0"/>
            </a:endParaRPr>
          </a:p>
          <a:p>
            <a:pPr marL="0" indent="0">
              <a:buNone/>
            </a:pPr>
            <a:endParaRPr lang="en-GB" altLang="en-US" sz="1600" dirty="0" smtClean="0">
              <a:effectLst/>
              <a:latin typeface="Verdana" pitchFamily="34" charset="0"/>
            </a:endParaRPr>
          </a:p>
          <a:p>
            <a:r>
              <a:rPr lang="en-US" altLang="en-US" sz="2800" dirty="0" smtClean="0">
                <a:effectLst/>
                <a:latin typeface="Verdana" panose="020B0604030504040204" pitchFamily="34" charset="0"/>
                <a:ea typeface="Verdana" panose="020B0604030504040204" pitchFamily="34" charset="0"/>
                <a:cs typeface="Verdana" panose="020B0604030504040204" pitchFamily="34" charset="0"/>
              </a:rPr>
              <a:t>Movie &amp; popcorn night!</a:t>
            </a:r>
            <a:endParaRPr lang="en-GB" altLang="en-US" sz="2800" dirty="0" smtClean="0">
              <a:effectLst/>
              <a:latin typeface="Verdana"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2522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1</a:t>
            </a:r>
            <a:endParaRPr lang="en-GB" dirty="0"/>
          </a:p>
        </p:txBody>
      </p:sp>
      <p:sp>
        <p:nvSpPr>
          <p:cNvPr id="3" name="Content Placeholder 2"/>
          <p:cNvSpPr>
            <a:spLocks noGrp="1"/>
          </p:cNvSpPr>
          <p:nvPr>
            <p:ph idx="1"/>
          </p:nvPr>
        </p:nvSpPr>
        <p:spPr/>
        <p:txBody>
          <a:bodyPr/>
          <a:lstStyle/>
          <a:p>
            <a:r>
              <a:rPr lang="en-GB" dirty="0">
                <a:latin typeface="Comic Sans MS" panose="030F0702030302020204" pitchFamily="66" charset="0"/>
              </a:rPr>
              <a:t>9am – Leave school</a:t>
            </a:r>
          </a:p>
          <a:p>
            <a:r>
              <a:rPr lang="en-GB" dirty="0">
                <a:latin typeface="Comic Sans MS" panose="030F0702030302020204" pitchFamily="66" charset="0"/>
              </a:rPr>
              <a:t>10.30am – Arrive and unpack</a:t>
            </a:r>
          </a:p>
          <a:p>
            <a:r>
              <a:rPr lang="en-GB" dirty="0">
                <a:latin typeface="Comic Sans MS" panose="030F0702030302020204" pitchFamily="66" charset="0"/>
              </a:rPr>
              <a:t>12.00pm – Lunch (from home)</a:t>
            </a:r>
          </a:p>
          <a:p>
            <a:r>
              <a:rPr lang="en-GB" dirty="0">
                <a:latin typeface="Comic Sans MS" panose="030F0702030302020204" pitchFamily="66" charset="0"/>
              </a:rPr>
              <a:t>1.00pm – 1</a:t>
            </a:r>
            <a:r>
              <a:rPr lang="en-GB" baseline="30000" dirty="0">
                <a:latin typeface="Comic Sans MS" panose="030F0702030302020204" pitchFamily="66" charset="0"/>
              </a:rPr>
              <a:t>st</a:t>
            </a:r>
            <a:r>
              <a:rPr lang="en-GB" dirty="0">
                <a:latin typeface="Comic Sans MS" panose="030F0702030302020204" pitchFamily="66" charset="0"/>
              </a:rPr>
              <a:t> activity</a:t>
            </a:r>
          </a:p>
          <a:p>
            <a:r>
              <a:rPr lang="en-GB" dirty="0">
                <a:latin typeface="Comic Sans MS" panose="030F0702030302020204" pitchFamily="66" charset="0"/>
              </a:rPr>
              <a:t>5.30pm – Dinner and lunches</a:t>
            </a:r>
          </a:p>
          <a:p>
            <a:endParaRPr lang="en-GB" dirty="0"/>
          </a:p>
        </p:txBody>
      </p:sp>
    </p:spTree>
    <p:extLst>
      <p:ext uri="{BB962C8B-B14F-4D97-AF65-F5344CB8AC3E}">
        <p14:creationId xmlns:p14="http://schemas.microsoft.com/office/powerpoint/2010/main" val="278363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2</a:t>
            </a:r>
            <a:endParaRPr lang="en-GB" dirty="0"/>
          </a:p>
        </p:txBody>
      </p:sp>
      <p:sp>
        <p:nvSpPr>
          <p:cNvPr id="3" name="Content Placeholder 2"/>
          <p:cNvSpPr>
            <a:spLocks noGrp="1"/>
          </p:cNvSpPr>
          <p:nvPr>
            <p:ph idx="1"/>
          </p:nvPr>
        </p:nvSpPr>
        <p:spPr/>
        <p:txBody>
          <a:bodyPr/>
          <a:lstStyle/>
          <a:p>
            <a:r>
              <a:rPr lang="en-GB" dirty="0">
                <a:latin typeface="Comic Sans MS" panose="030F0702030302020204" pitchFamily="66" charset="0"/>
              </a:rPr>
              <a:t>7.30am – Up and prepare</a:t>
            </a:r>
          </a:p>
          <a:p>
            <a:r>
              <a:rPr lang="en-GB" dirty="0">
                <a:latin typeface="Comic Sans MS" panose="030F0702030302020204" pitchFamily="66" charset="0"/>
              </a:rPr>
              <a:t>8.00am – Breakfast</a:t>
            </a:r>
          </a:p>
          <a:p>
            <a:r>
              <a:rPr lang="en-GB" dirty="0">
                <a:latin typeface="Comic Sans MS" panose="030F0702030302020204" pitchFamily="66" charset="0"/>
              </a:rPr>
              <a:t>9.00am – Activity</a:t>
            </a:r>
          </a:p>
          <a:p>
            <a:r>
              <a:rPr lang="en-GB" dirty="0">
                <a:latin typeface="Comic Sans MS" panose="030F0702030302020204" pitchFamily="66" charset="0"/>
              </a:rPr>
              <a:t>12.00pm - Lunch</a:t>
            </a:r>
          </a:p>
          <a:p>
            <a:r>
              <a:rPr lang="en-GB" dirty="0">
                <a:latin typeface="Comic Sans MS" panose="030F0702030302020204" pitchFamily="66" charset="0"/>
              </a:rPr>
              <a:t>1.00am – Activity</a:t>
            </a:r>
          </a:p>
          <a:p>
            <a:r>
              <a:rPr lang="en-GB" dirty="0">
                <a:latin typeface="Comic Sans MS" panose="030F0702030302020204" pitchFamily="66" charset="0"/>
              </a:rPr>
              <a:t>5.30pm – Dinner and lunches</a:t>
            </a:r>
          </a:p>
          <a:p>
            <a:endParaRPr lang="en-GB" dirty="0"/>
          </a:p>
        </p:txBody>
      </p:sp>
    </p:spTree>
    <p:extLst>
      <p:ext uri="{BB962C8B-B14F-4D97-AF65-F5344CB8AC3E}">
        <p14:creationId xmlns:p14="http://schemas.microsoft.com/office/powerpoint/2010/main" val="3011550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6"/>
          <p:cNvSpPr>
            <a:spLocks noGrp="1" noChangeArrowheads="1"/>
          </p:cNvSpPr>
          <p:nvPr>
            <p:ph type="title"/>
          </p:nvPr>
        </p:nvSpPr>
        <p:spPr>
          <a:xfrm>
            <a:off x="457200" y="277813"/>
            <a:ext cx="8229600" cy="919162"/>
          </a:xfrm>
        </p:spPr>
        <p:txBody>
          <a:bodyPr anchorCtr="1"/>
          <a:lstStyle/>
          <a:p>
            <a:pPr eaLnBrk="1" hangingPunct="1"/>
            <a:r>
              <a:rPr lang="en-GB" altLang="en-US" dirty="0" smtClean="0">
                <a:latin typeface="Verdana" pitchFamily="34" charset="0"/>
              </a:rPr>
              <a:t>Delaware Outdoor Education Centre.</a:t>
            </a:r>
            <a:endParaRPr lang="en-GB" altLang="en-US" dirty="0" smtClean="0">
              <a:latin typeface="Verdana" pitchFamily="34" charset="0"/>
            </a:endParaRPr>
          </a:p>
        </p:txBody>
      </p:sp>
      <p:sp>
        <p:nvSpPr>
          <p:cNvPr id="66567" name="Rectangle 7"/>
          <p:cNvSpPr>
            <a:spLocks noGrp="1" noChangeArrowheads="1"/>
          </p:cNvSpPr>
          <p:nvPr>
            <p:ph type="body" sz="half" idx="1"/>
          </p:nvPr>
        </p:nvSpPr>
        <p:spPr>
          <a:xfrm>
            <a:off x="301625" y="1484784"/>
            <a:ext cx="8591550" cy="4752528"/>
          </a:xfrm>
        </p:spPr>
        <p:txBody>
          <a:bodyPr/>
          <a:lstStyle/>
          <a:p>
            <a:pPr eaLnBrk="1" hangingPunct="1">
              <a:lnSpc>
                <a:spcPct val="80000"/>
              </a:lnSpc>
            </a:pPr>
            <a:endParaRPr lang="en-GB" altLang="en-US" sz="2400" dirty="0" smtClean="0">
              <a:latin typeface="Verdana" pitchFamily="34" charset="0"/>
            </a:endParaRPr>
          </a:p>
          <a:p>
            <a:pPr eaLnBrk="1" hangingPunct="1">
              <a:lnSpc>
                <a:spcPct val="80000"/>
              </a:lnSpc>
            </a:pPr>
            <a:r>
              <a:rPr lang="en-GB" altLang="en-US" sz="2400" dirty="0" smtClean="0">
                <a:latin typeface="Verdana" pitchFamily="34" charset="0"/>
              </a:rPr>
              <a:t>The centre is managed </a:t>
            </a:r>
            <a:r>
              <a:rPr lang="en-GB" altLang="en-US" sz="2400" dirty="0" smtClean="0">
                <a:latin typeface="Verdana" pitchFamily="34" charset="0"/>
              </a:rPr>
              <a:t>by Cornwall Council</a:t>
            </a:r>
            <a:r>
              <a:rPr lang="en-GB" altLang="en-US" sz="2400" dirty="0" smtClean="0">
                <a:latin typeface="Verdana" pitchFamily="34" charset="0"/>
              </a:rPr>
              <a:t>.</a:t>
            </a:r>
            <a:endParaRPr lang="en-GB" altLang="en-US" sz="2400" dirty="0" smtClean="0">
              <a:latin typeface="Verdana" pitchFamily="34" charset="0"/>
            </a:endParaRPr>
          </a:p>
          <a:p>
            <a:pPr marL="0" indent="0" eaLnBrk="1" hangingPunct="1">
              <a:lnSpc>
                <a:spcPct val="80000"/>
              </a:lnSpc>
              <a:buNone/>
            </a:pPr>
            <a:r>
              <a:rPr lang="en-GB" altLang="en-US" sz="2400" dirty="0" smtClean="0">
                <a:latin typeface="Verdana" pitchFamily="34" charset="0"/>
              </a:rPr>
              <a:t>		</a:t>
            </a:r>
          </a:p>
          <a:p>
            <a:pPr eaLnBrk="1" hangingPunct="1">
              <a:lnSpc>
                <a:spcPct val="80000"/>
              </a:lnSpc>
            </a:pPr>
            <a:r>
              <a:rPr lang="en-GB" altLang="en-US" sz="2400" dirty="0" smtClean="0">
                <a:latin typeface="Verdana" pitchFamily="34" charset="0"/>
              </a:rPr>
              <a:t>The centre offers </a:t>
            </a:r>
            <a:r>
              <a:rPr lang="en-GB" altLang="en-US" sz="2400" dirty="0" smtClean="0">
                <a:latin typeface="Verdana" pitchFamily="34" charset="0"/>
              </a:rPr>
              <a:t>excellent </a:t>
            </a:r>
            <a:r>
              <a:rPr lang="en-GB" altLang="en-US" sz="2400" dirty="0" smtClean="0">
                <a:latin typeface="Verdana" pitchFamily="34" charset="0"/>
              </a:rPr>
              <a:t>equipment.  Qualified </a:t>
            </a:r>
            <a:r>
              <a:rPr lang="en-GB" altLang="en-US" sz="2400" dirty="0" smtClean="0">
                <a:latin typeface="Verdana" pitchFamily="34" charset="0"/>
              </a:rPr>
              <a:t>instructors provide opportunities for developing a wide range of skills in a safe and enjoyable environment.</a:t>
            </a:r>
            <a:br>
              <a:rPr lang="en-GB" altLang="en-US" sz="2400" dirty="0" smtClean="0">
                <a:latin typeface="Verdana" pitchFamily="34" charset="0"/>
              </a:rPr>
            </a:br>
            <a:endParaRPr lang="en-GB" altLang="en-US" sz="2400" dirty="0" smtClean="0">
              <a:latin typeface="Verdana" pitchFamily="34" charset="0"/>
            </a:endParaRPr>
          </a:p>
          <a:p>
            <a:pPr eaLnBrk="1" hangingPunct="1">
              <a:lnSpc>
                <a:spcPct val="80000"/>
              </a:lnSpc>
            </a:pPr>
            <a:r>
              <a:rPr lang="en-GB" altLang="en-US" sz="2400" dirty="0" smtClean="0">
                <a:latin typeface="Verdana" pitchFamily="34" charset="0"/>
              </a:rPr>
              <a:t>Provision is made at </a:t>
            </a:r>
            <a:r>
              <a:rPr lang="en-GB" altLang="en-US" sz="2400" dirty="0" smtClean="0">
                <a:latin typeface="Verdana" pitchFamily="34" charset="0"/>
              </a:rPr>
              <a:t>the centre </a:t>
            </a:r>
            <a:r>
              <a:rPr lang="en-GB" altLang="en-US" sz="2400" dirty="0" smtClean="0">
                <a:latin typeface="Verdana" pitchFamily="34" charset="0"/>
              </a:rPr>
              <a:t>for accessibility including access for wheelchair users to changing rooms, showers and toilets.</a:t>
            </a:r>
          </a:p>
          <a:p>
            <a:pPr eaLnBrk="1" hangingPunct="1">
              <a:lnSpc>
                <a:spcPct val="80000"/>
              </a:lnSpc>
              <a:buFont typeface="Wingdings" pitchFamily="2" charset="2"/>
              <a:buNone/>
            </a:pPr>
            <a:endParaRPr lang="en-GB" altLang="en-US" sz="2400" dirty="0" smtClean="0">
              <a:latin typeface="Verdana" pitchFamily="34" charset="0"/>
            </a:endParaRPr>
          </a:p>
          <a:p>
            <a:pPr eaLnBrk="1" hangingPunct="1">
              <a:lnSpc>
                <a:spcPct val="80000"/>
              </a:lnSpc>
            </a:pPr>
            <a:endParaRPr lang="en-GB" alt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Day 3</a:t>
            </a:r>
            <a:endParaRPr lang="en-GB" dirty="0"/>
          </a:p>
        </p:txBody>
      </p:sp>
      <p:sp>
        <p:nvSpPr>
          <p:cNvPr id="3" name="Content Placeholder 2"/>
          <p:cNvSpPr>
            <a:spLocks noGrp="1"/>
          </p:cNvSpPr>
          <p:nvPr>
            <p:ph idx="1"/>
          </p:nvPr>
        </p:nvSpPr>
        <p:spPr/>
        <p:txBody>
          <a:bodyPr/>
          <a:lstStyle/>
          <a:p>
            <a:r>
              <a:rPr lang="en-GB" dirty="0">
                <a:latin typeface="Comic Sans MS" panose="030F0702030302020204" pitchFamily="66" charset="0"/>
              </a:rPr>
              <a:t>7.30am – Up and pack</a:t>
            </a:r>
          </a:p>
          <a:p>
            <a:r>
              <a:rPr lang="en-GB" dirty="0">
                <a:latin typeface="Comic Sans MS" panose="030F0702030302020204" pitchFamily="66" charset="0"/>
              </a:rPr>
              <a:t>8.00am – Breakfast</a:t>
            </a:r>
          </a:p>
          <a:p>
            <a:r>
              <a:rPr lang="en-GB" dirty="0">
                <a:latin typeface="Comic Sans MS" panose="030F0702030302020204" pitchFamily="66" charset="0"/>
              </a:rPr>
              <a:t>9.00am – Activity</a:t>
            </a:r>
          </a:p>
          <a:p>
            <a:r>
              <a:rPr lang="en-GB" dirty="0">
                <a:latin typeface="Comic Sans MS" panose="030F0702030302020204" pitchFamily="66" charset="0"/>
              </a:rPr>
              <a:t>12.00pm - Lunch</a:t>
            </a:r>
          </a:p>
          <a:p>
            <a:r>
              <a:rPr lang="en-GB" dirty="0">
                <a:latin typeface="Comic Sans MS" panose="030F0702030302020204" pitchFamily="66" charset="0"/>
              </a:rPr>
              <a:t>1.00am – Leave</a:t>
            </a:r>
          </a:p>
          <a:p>
            <a:endParaRPr lang="en-GB" dirty="0"/>
          </a:p>
        </p:txBody>
      </p:sp>
    </p:spTree>
    <p:extLst>
      <p:ext uri="{BB962C8B-B14F-4D97-AF65-F5344CB8AC3E}">
        <p14:creationId xmlns:p14="http://schemas.microsoft.com/office/powerpoint/2010/main" val="123156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9"/>
          <p:cNvSpPr txBox="1">
            <a:spLocks noChangeArrowheads="1"/>
          </p:cNvSpPr>
          <p:nvPr/>
        </p:nvSpPr>
        <p:spPr bwMode="auto">
          <a:xfrm>
            <a:off x="1042988" y="333375"/>
            <a:ext cx="698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endParaRPr lang="en-US" altLang="en-US">
              <a:latin typeface="Verdana" pitchFamily="34" charset="0"/>
            </a:endParaRPr>
          </a:p>
        </p:txBody>
      </p:sp>
      <p:sp>
        <p:nvSpPr>
          <p:cNvPr id="18442" name="Text Box 10"/>
          <p:cNvSpPr txBox="1">
            <a:spLocks noChangeArrowheads="1"/>
          </p:cNvSpPr>
          <p:nvPr/>
        </p:nvSpPr>
        <p:spPr bwMode="auto">
          <a:xfrm>
            <a:off x="0" y="333375"/>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GB" altLang="en-US" sz="3200">
                <a:latin typeface="Verdana" pitchFamily="34" charset="0"/>
              </a:rPr>
              <a:t>Delaware Outdoor Education Centre</a:t>
            </a:r>
          </a:p>
          <a:p>
            <a:pPr algn="ctr">
              <a:spcBef>
                <a:spcPct val="50000"/>
              </a:spcBef>
            </a:pPr>
            <a:r>
              <a:rPr lang="en-GB" altLang="en-US" sz="2800">
                <a:effectLst>
                  <a:outerShdw blurRad="38100" dist="38100" dir="2700000" algn="tl">
                    <a:srgbClr val="000000"/>
                  </a:outerShdw>
                </a:effectLst>
                <a:latin typeface="Verdana" pitchFamily="34" charset="0"/>
              </a:rPr>
              <a:t>‘raising achievement and aspiration through adventure &amp; outdoor learning</a:t>
            </a:r>
            <a:r>
              <a:rPr lang="en-GB" altLang="en-US" sz="2800">
                <a:solidFill>
                  <a:schemeClr val="tx2"/>
                </a:solidFill>
                <a:effectLst>
                  <a:outerShdw blurRad="38100" dist="38100" dir="2700000" algn="tl">
                    <a:srgbClr val="000000"/>
                  </a:outerShdw>
                </a:effectLst>
                <a:latin typeface="Verdana" pitchFamily="34" charset="0"/>
              </a:rPr>
              <a:t>’</a:t>
            </a:r>
          </a:p>
        </p:txBody>
      </p:sp>
      <p:pic>
        <p:nvPicPr>
          <p:cNvPr id="33801" name="Picture 9" descr="cornwall outdo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575" y="5805264"/>
            <a:ext cx="2700338" cy="919162"/>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gorge_origi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2133600"/>
            <a:ext cx="4681538" cy="3511550"/>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8442">
                                            <p:txEl>
                                              <p:pRg st="0" end="0"/>
                                            </p:txEl>
                                          </p:spTgt>
                                        </p:tgtEl>
                                        <p:attrNameLst>
                                          <p:attrName>style.visibility</p:attrName>
                                        </p:attrNameLst>
                                      </p:cBhvr>
                                      <p:to>
                                        <p:strVal val="visible"/>
                                      </p:to>
                                    </p:set>
                                    <p:animEffect transition="in" filter="fade">
                                      <p:cBhvr>
                                        <p:cTn id="7" dur="500"/>
                                        <p:tgtEl>
                                          <p:spTgt spid="18442">
                                            <p:txEl>
                                              <p:pRg st="0" end="0"/>
                                            </p:txEl>
                                          </p:spTgt>
                                        </p:tgtEl>
                                      </p:cBhvr>
                                    </p:animEffect>
                                    <p:anim calcmode="lin" valueType="num">
                                      <p:cBhvr>
                                        <p:cTn id="8" dur="500" fill="hold"/>
                                        <p:tgtEl>
                                          <p:spTgt spid="18442">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1844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18442">
                                            <p:txEl>
                                              <p:pRg st="1" end="1"/>
                                            </p:txEl>
                                          </p:spTgt>
                                        </p:tgtEl>
                                        <p:attrNameLst>
                                          <p:attrName>style.visibility</p:attrName>
                                        </p:attrNameLst>
                                      </p:cBhvr>
                                      <p:to>
                                        <p:strVal val="visible"/>
                                      </p:to>
                                    </p:set>
                                    <p:animEffect transition="in" filter="fade">
                                      <p:cBhvr>
                                        <p:cTn id="14" dur="500"/>
                                        <p:tgtEl>
                                          <p:spTgt spid="18442">
                                            <p:txEl>
                                              <p:pRg st="1" end="1"/>
                                            </p:txEl>
                                          </p:spTgt>
                                        </p:tgtEl>
                                      </p:cBhvr>
                                    </p:animEffect>
                                    <p:anim calcmode="lin" valueType="num">
                                      <p:cBhvr>
                                        <p:cTn id="15" dur="500" fill="hold"/>
                                        <p:tgtEl>
                                          <p:spTgt spid="18442">
                                            <p:txEl>
                                              <p:pRg st="1" end="1"/>
                                            </p:txEl>
                                          </p:spTgt>
                                        </p:tgtEl>
                                        <p:attrNameLst>
                                          <p:attrName>ppt_w</p:attrName>
                                        </p:attrNameLst>
                                      </p:cBhvr>
                                      <p:tavLst>
                                        <p:tav tm="0" fmla="#ppt_w*sin(2.5*pi*$)">
                                          <p:val>
                                            <p:fltVal val="0"/>
                                          </p:val>
                                        </p:tav>
                                        <p:tav tm="100000">
                                          <p:val>
                                            <p:fltVal val="1"/>
                                          </p:val>
                                        </p:tav>
                                      </p:tavLst>
                                    </p:anim>
                                    <p:anim calcmode="lin" valueType="num">
                                      <p:cBhvr>
                                        <p:cTn id="16" dur="500" fill="hold"/>
                                        <p:tgtEl>
                                          <p:spTgt spid="1844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4294967295"/>
          </p:nvPr>
        </p:nvSpPr>
        <p:spPr>
          <a:xfrm>
            <a:off x="457200" y="620713"/>
            <a:ext cx="8229600" cy="5510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2400" dirty="0" smtClean="0">
                <a:effectLst/>
                <a:latin typeface="Verdana" pitchFamily="34" charset="0"/>
              </a:rPr>
              <a:t>Delaware centre has </a:t>
            </a:r>
            <a:r>
              <a:rPr lang="en-GB" altLang="en-US" sz="2400" dirty="0" smtClean="0">
                <a:effectLst/>
                <a:latin typeface="Verdana" pitchFamily="34" charset="0"/>
              </a:rPr>
              <a:t>undertaken </a:t>
            </a:r>
            <a:r>
              <a:rPr lang="en-GB" altLang="en-US" sz="2400" dirty="0" smtClean="0">
                <a:effectLst/>
                <a:latin typeface="Verdana" pitchFamily="34" charset="0"/>
              </a:rPr>
              <a:t>Risk Assessments for all activities they lead. </a:t>
            </a:r>
          </a:p>
          <a:p>
            <a:pPr>
              <a:lnSpc>
                <a:spcPct val="80000"/>
              </a:lnSpc>
              <a:buFont typeface="Wingdings" pitchFamily="2" charset="2"/>
              <a:buNone/>
            </a:pPr>
            <a:endParaRPr lang="en-GB" altLang="en-US" sz="2400" dirty="0" smtClean="0">
              <a:effectLst/>
              <a:latin typeface="Verdana" pitchFamily="34" charset="0"/>
            </a:endParaRPr>
          </a:p>
          <a:p>
            <a:pPr>
              <a:lnSpc>
                <a:spcPct val="80000"/>
              </a:lnSpc>
            </a:pPr>
            <a:r>
              <a:rPr lang="en-GB" altLang="en-US" sz="2400" dirty="0" smtClean="0">
                <a:effectLst/>
                <a:latin typeface="Verdana" pitchFamily="34" charset="0"/>
              </a:rPr>
              <a:t>The equipment provided at </a:t>
            </a:r>
            <a:r>
              <a:rPr lang="en-GB" altLang="en-US" sz="2400" dirty="0" smtClean="0">
                <a:effectLst/>
                <a:latin typeface="Verdana" pitchFamily="34" charset="0"/>
              </a:rPr>
              <a:t>the </a:t>
            </a:r>
            <a:r>
              <a:rPr lang="en-GB" altLang="en-US" sz="2400" dirty="0" smtClean="0">
                <a:effectLst/>
                <a:latin typeface="Verdana" pitchFamily="34" charset="0"/>
              </a:rPr>
              <a:t>centre </a:t>
            </a:r>
            <a:r>
              <a:rPr lang="en-GB" altLang="en-US" sz="2400" dirty="0" smtClean="0">
                <a:effectLst/>
                <a:latin typeface="Verdana" pitchFamily="34" charset="0"/>
              </a:rPr>
              <a:t>is fit for purpose, regularly inspected and maintained and checked thoroughly before </a:t>
            </a:r>
            <a:r>
              <a:rPr lang="en-GB" altLang="en-US" sz="2400" dirty="0" smtClean="0">
                <a:effectLst/>
                <a:latin typeface="Verdana" pitchFamily="34" charset="0"/>
              </a:rPr>
              <a:t>use.  </a:t>
            </a:r>
            <a:r>
              <a:rPr lang="en-GB" altLang="en-US" sz="2400" dirty="0" smtClean="0">
                <a:effectLst/>
              </a:rPr>
              <a:t> </a:t>
            </a:r>
            <a:endParaRPr lang="en-GB" altLang="en-US" sz="2400" dirty="0" smtClean="0">
              <a:effectLst/>
            </a:endParaRPr>
          </a:p>
          <a:p>
            <a:pPr>
              <a:lnSpc>
                <a:spcPct val="80000"/>
              </a:lnSpc>
              <a:buFont typeface="Wingdings" pitchFamily="2" charset="2"/>
              <a:buNone/>
            </a:pPr>
            <a:endParaRPr lang="en-GB" altLang="en-US" sz="2400" dirty="0" smtClean="0">
              <a:effectLst/>
            </a:endParaRPr>
          </a:p>
          <a:p>
            <a:pPr>
              <a:lnSpc>
                <a:spcPct val="80000"/>
              </a:lnSpc>
            </a:pPr>
            <a:endParaRPr lang="en-GB" altLang="en-US" sz="2400" dirty="0" smtClean="0">
              <a:effectLst/>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altLang="en-US" smtClean="0">
                <a:effectLst/>
                <a:latin typeface="Verdana" pitchFamily="34" charset="0"/>
              </a:rPr>
              <a:t>Staff…</a:t>
            </a:r>
          </a:p>
        </p:txBody>
      </p:sp>
      <p:sp>
        <p:nvSpPr>
          <p:cNvPr id="36867" name="Rectangle 3"/>
          <p:cNvSpPr>
            <a:spLocks noGrp="1" noChangeArrowheads="1"/>
          </p:cNvSpPr>
          <p:nvPr>
            <p:ph type="body" idx="4294967295"/>
          </p:nvPr>
        </p:nvSpPr>
        <p:spPr>
          <a:xfrm>
            <a:off x="457200" y="1600200"/>
            <a:ext cx="6851650"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2400" dirty="0" smtClean="0">
                <a:effectLst/>
                <a:latin typeface="Verdana" pitchFamily="34" charset="0"/>
              </a:rPr>
              <a:t>All staff hold a relevant National Governing Body qualification or Cornwall Council approved qualifications</a:t>
            </a:r>
          </a:p>
          <a:p>
            <a:pPr>
              <a:lnSpc>
                <a:spcPct val="90000"/>
              </a:lnSpc>
              <a:buFont typeface="Wingdings" pitchFamily="2" charset="2"/>
              <a:buNone/>
            </a:pPr>
            <a:endParaRPr lang="en-GB" altLang="en-US" sz="2400" dirty="0" smtClean="0">
              <a:effectLst/>
              <a:latin typeface="Verdana" pitchFamily="34" charset="0"/>
            </a:endParaRPr>
          </a:p>
          <a:p>
            <a:pPr>
              <a:lnSpc>
                <a:spcPct val="90000"/>
              </a:lnSpc>
            </a:pPr>
            <a:r>
              <a:rPr lang="en-GB" altLang="en-US" sz="2400" dirty="0" smtClean="0">
                <a:effectLst/>
                <a:latin typeface="Verdana" pitchFamily="34" charset="0"/>
              </a:rPr>
              <a:t>First Aid Qualified</a:t>
            </a:r>
          </a:p>
          <a:p>
            <a:pPr>
              <a:lnSpc>
                <a:spcPct val="90000"/>
              </a:lnSpc>
              <a:buFont typeface="Wingdings" pitchFamily="2" charset="2"/>
              <a:buNone/>
            </a:pPr>
            <a:endParaRPr lang="en-GB" altLang="en-US" sz="2400" dirty="0" smtClean="0">
              <a:effectLst/>
              <a:latin typeface="Verdana" pitchFamily="34" charset="0"/>
            </a:endParaRPr>
          </a:p>
          <a:p>
            <a:pPr>
              <a:lnSpc>
                <a:spcPct val="90000"/>
              </a:lnSpc>
            </a:pPr>
            <a:r>
              <a:rPr lang="en-GB" altLang="en-US" sz="2400" dirty="0" smtClean="0">
                <a:effectLst/>
                <a:latin typeface="Verdana" pitchFamily="34" charset="0"/>
              </a:rPr>
              <a:t>All staff hold an enhanced CRB disclosure</a:t>
            </a:r>
          </a:p>
          <a:p>
            <a:pPr>
              <a:lnSpc>
                <a:spcPct val="90000"/>
              </a:lnSpc>
              <a:buFont typeface="Wingdings" pitchFamily="2" charset="2"/>
              <a:buNone/>
            </a:pPr>
            <a:endParaRPr lang="en-GB" altLang="en-US" sz="2400" dirty="0" smtClean="0">
              <a:effectLst/>
              <a:latin typeface="Verdana" pitchFamily="34" charset="0"/>
            </a:endParaRPr>
          </a:p>
          <a:p>
            <a:pPr>
              <a:lnSpc>
                <a:spcPct val="90000"/>
              </a:lnSpc>
            </a:pPr>
            <a:r>
              <a:rPr lang="en-GB" altLang="en-US" sz="2400" dirty="0" smtClean="0">
                <a:effectLst/>
                <a:latin typeface="Verdana" pitchFamily="34" charset="0"/>
              </a:rPr>
              <a:t>Approachable, friendly and professional tutors who enjoy their job</a:t>
            </a:r>
          </a:p>
          <a:p>
            <a:pPr>
              <a:lnSpc>
                <a:spcPct val="90000"/>
              </a:lnSpc>
            </a:pPr>
            <a:endParaRPr lang="en-GB" altLang="en-US" sz="2800" dirty="0" smtClean="0">
              <a:effectLst/>
              <a:latin typeface="Verdana" pitchFamily="34" charset="0"/>
            </a:endParaRPr>
          </a:p>
          <a:p>
            <a:pPr>
              <a:lnSpc>
                <a:spcPct val="90000"/>
              </a:lnSpc>
            </a:pPr>
            <a:endParaRPr lang="en-GB" altLang="en-US" sz="2400" dirty="0" smtClean="0">
              <a:effectLst/>
            </a:endParaRPr>
          </a:p>
        </p:txBody>
      </p:sp>
      <p:pic>
        <p:nvPicPr>
          <p:cNvPr id="36868" name="Picture 6" descr="AALA logo with Tel 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4652963"/>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p:cNvSpPr txBox="1">
            <a:spLocks noChangeArrowheads="1"/>
          </p:cNvSpPr>
          <p:nvPr/>
        </p:nvSpPr>
        <p:spPr bwMode="auto">
          <a:xfrm>
            <a:off x="6443663" y="3922713"/>
            <a:ext cx="208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6870" name="Text Box 6"/>
          <p:cNvSpPr txBox="1">
            <a:spLocks noChangeArrowheads="1"/>
          </p:cNvSpPr>
          <p:nvPr/>
        </p:nvSpPr>
        <p:spPr bwMode="auto">
          <a:xfrm>
            <a:off x="7524750" y="6237288"/>
            <a:ext cx="244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dirty="0" smtClean="0">
                <a:latin typeface="Verdana" pitchFamily="34" charset="0"/>
              </a:rPr>
              <a:t>L12008/ </a:t>
            </a:r>
            <a:r>
              <a:rPr lang="en-GB" altLang="en-US" sz="1400" dirty="0">
                <a:latin typeface="Verdana" pitchFamily="34" charset="0"/>
              </a:rPr>
              <a:t>R0353</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p:txBody>
          <a:bodyPr/>
          <a:lstStyle/>
          <a:p>
            <a:pPr eaLnBrk="1" hangingPunct="1">
              <a:defRPr/>
            </a:pPr>
            <a:endParaRPr lang="en-US"/>
          </a:p>
        </p:txBody>
      </p:sp>
      <p:sp>
        <p:nvSpPr>
          <p:cNvPr id="63491" name="Rectangle 3"/>
          <p:cNvSpPr>
            <a:spLocks noGrp="1" noChangeArrowheads="1"/>
          </p:cNvSpPr>
          <p:nvPr>
            <p:ph type="subTitle" idx="1"/>
          </p:nvPr>
        </p:nvSpPr>
        <p:spPr/>
        <p:txBody>
          <a:bodyPr/>
          <a:lstStyle/>
          <a:p>
            <a:pPr eaLnBrk="1" hangingPunct="1">
              <a:defRPr/>
            </a:pPr>
            <a:endParaRPr lang="en-US"/>
          </a:p>
        </p:txBody>
      </p:sp>
      <p:pic>
        <p:nvPicPr>
          <p:cNvPr id="20483"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350"/>
            <a:ext cx="9144000" cy="911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pic>
      <p:pic>
        <p:nvPicPr>
          <p:cNvPr id="20484" name="Picture 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750" y="2492375"/>
            <a:ext cx="1422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485" name="Text Box 6"/>
          <p:cNvSpPr txBox="1">
            <a:spLocks noChangeArrowheads="1"/>
          </p:cNvSpPr>
          <p:nvPr/>
        </p:nvSpPr>
        <p:spPr bwMode="auto">
          <a:xfrm>
            <a:off x="7019925" y="3357563"/>
            <a:ext cx="1422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sz="1400" b="1">
                <a:solidFill>
                  <a:srgbClr val="000000"/>
                </a:solidFill>
                <a:cs typeface="Times New Roman" pitchFamily="18" charset="0"/>
              </a:rPr>
              <a:t>DELAWARE OEC</a:t>
            </a:r>
            <a:endParaRPr lang="en-GB" altLang="en-US"/>
          </a:p>
        </p:txBody>
      </p:sp>
      <p:pic>
        <p:nvPicPr>
          <p:cNvPr id="20488" name="Picture 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3063" y="3717925"/>
            <a:ext cx="11525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489" name="Text Box 10"/>
          <p:cNvSpPr txBox="1">
            <a:spLocks noChangeArrowheads="1"/>
          </p:cNvSpPr>
          <p:nvPr/>
        </p:nvSpPr>
        <p:spPr bwMode="auto">
          <a:xfrm>
            <a:off x="5453063" y="4581525"/>
            <a:ext cx="12239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sz="1400" b="1">
                <a:solidFill>
                  <a:srgbClr val="000000"/>
                </a:solidFill>
                <a:cs typeface="Times New Roman" pitchFamily="18" charset="0"/>
              </a:rPr>
              <a:t>PORTHPEAN</a:t>
            </a:r>
            <a:endParaRPr lang="en-GB" altLang="en-US" sz="1100"/>
          </a:p>
          <a:p>
            <a:pPr algn="ctr" eaLnBrk="0" hangingPunct="0"/>
            <a:r>
              <a:rPr lang="en-GB" altLang="en-US" sz="1400" b="1">
                <a:solidFill>
                  <a:srgbClr val="000000"/>
                </a:solidFill>
                <a:cs typeface="Times New Roman" pitchFamily="18" charset="0"/>
              </a:rPr>
              <a:t>OEC</a:t>
            </a:r>
            <a:endParaRPr lang="en-GB" altLang="en-US"/>
          </a:p>
        </p:txBody>
      </p:sp>
      <p:pic>
        <p:nvPicPr>
          <p:cNvPr id="20490" name="Picture 11"/>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4365625"/>
            <a:ext cx="12239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491" name="Text Box 12"/>
          <p:cNvSpPr txBox="1">
            <a:spLocks noChangeArrowheads="1"/>
          </p:cNvSpPr>
          <p:nvPr/>
        </p:nvSpPr>
        <p:spPr bwMode="auto">
          <a:xfrm>
            <a:off x="252413" y="5322888"/>
            <a:ext cx="14398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sz="1400" b="1" dirty="0">
                <a:solidFill>
                  <a:srgbClr val="000000"/>
                </a:solidFill>
                <a:cs typeface="Times New Roman" pitchFamily="18" charset="0"/>
              </a:rPr>
              <a:t>CARNYORTH</a:t>
            </a:r>
            <a:endParaRPr lang="en-GB" altLang="en-US" sz="1100" dirty="0"/>
          </a:p>
          <a:p>
            <a:pPr algn="ctr" eaLnBrk="0" hangingPunct="0"/>
            <a:r>
              <a:rPr lang="en-GB" altLang="en-US" sz="1400" b="1" dirty="0">
                <a:solidFill>
                  <a:srgbClr val="000000"/>
                </a:solidFill>
                <a:cs typeface="Times New Roman" pitchFamily="18" charset="0"/>
              </a:rPr>
              <a:t>O</a:t>
            </a:r>
            <a:r>
              <a:rPr lang="en-GB" altLang="en-US" sz="1400" b="1" dirty="0" smtClean="0">
                <a:solidFill>
                  <a:srgbClr val="000000"/>
                </a:solidFill>
                <a:cs typeface="Times New Roman" pitchFamily="18" charset="0"/>
              </a:rPr>
              <a:t>EC</a:t>
            </a:r>
            <a:endParaRPr lang="en-GB" altLang="en-US" dirty="0"/>
          </a:p>
        </p:txBody>
      </p:sp>
      <p:sp>
        <p:nvSpPr>
          <p:cNvPr id="20492" name="Text Box 13"/>
          <p:cNvSpPr txBox="1">
            <a:spLocks noChangeArrowheads="1"/>
          </p:cNvSpPr>
          <p:nvPr/>
        </p:nvSpPr>
        <p:spPr bwMode="auto">
          <a:xfrm>
            <a:off x="1410970" y="6594475"/>
            <a:ext cx="10445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GB" altLang="en-US" sz="1400" b="1" dirty="0">
                <a:solidFill>
                  <a:srgbClr val="000000"/>
                </a:solidFill>
                <a:cs typeface="Times New Roman" pitchFamily="18" charset="0"/>
              </a:rPr>
              <a:t>IOS CAMP SITE</a:t>
            </a:r>
            <a:endParaRPr lang="en-GB" altLang="en-US" dirty="0"/>
          </a:p>
        </p:txBody>
      </p:sp>
      <p:pic>
        <p:nvPicPr>
          <p:cNvPr id="20493" name="Picture 14"/>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413" y="6288088"/>
            <a:ext cx="126777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0495" name="Text Box 16"/>
          <p:cNvSpPr txBox="1">
            <a:spLocks noChangeArrowheads="1"/>
          </p:cNvSpPr>
          <p:nvPr/>
        </p:nvSpPr>
        <p:spPr bwMode="auto">
          <a:xfrm>
            <a:off x="2519363" y="4005263"/>
            <a:ext cx="1044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p:txBody>
      </p:sp>
      <p:sp>
        <p:nvSpPr>
          <p:cNvPr id="20496" name="Text Box 17"/>
          <p:cNvSpPr txBox="1">
            <a:spLocks noChangeArrowheads="1"/>
          </p:cNvSpPr>
          <p:nvPr/>
        </p:nvSpPr>
        <p:spPr bwMode="auto">
          <a:xfrm>
            <a:off x="395288" y="1700213"/>
            <a:ext cx="3905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GB" altLang="en-US">
              <a:solidFill>
                <a:srgbClr val="000000"/>
              </a:solidFill>
              <a:latin typeface="Verdana" pitchFamily="34" charset="0"/>
            </a:endParaRPr>
          </a:p>
          <a:p>
            <a:pPr eaLnBrk="0" hangingPunct="0"/>
            <a:r>
              <a:rPr lang="en-GB" altLang="en-US">
                <a:solidFill>
                  <a:srgbClr val="000000"/>
                </a:solidFill>
                <a:latin typeface="Verdana" pitchFamily="34" charset="0"/>
              </a:rPr>
              <a:t>Outdoor Education Centres</a:t>
            </a:r>
          </a:p>
        </p:txBody>
      </p:sp>
      <p:sp>
        <p:nvSpPr>
          <p:cNvPr id="20499" name="Rectangle 20"/>
          <p:cNvSpPr>
            <a:spLocks noChangeArrowheads="1"/>
          </p:cNvSpPr>
          <p:nvPr/>
        </p:nvSpPr>
        <p:spPr bwMode="auto">
          <a:xfrm>
            <a:off x="-414338" y="-135890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p:txBody>
      </p:sp>
      <p:sp>
        <p:nvSpPr>
          <p:cNvPr id="20501" name="Text Box 21"/>
          <p:cNvSpPr txBox="1">
            <a:spLocks noChangeArrowheads="1"/>
          </p:cNvSpPr>
          <p:nvPr/>
        </p:nvSpPr>
        <p:spPr bwMode="auto">
          <a:xfrm>
            <a:off x="5364163" y="5876925"/>
            <a:ext cx="31686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b="1">
                <a:solidFill>
                  <a:srgbClr val="000000"/>
                </a:solidFill>
                <a:latin typeface="Verdana" pitchFamily="34" charset="0"/>
              </a:rPr>
              <a:t>‘a breath of fresh air’</a:t>
            </a:r>
          </a:p>
          <a:p>
            <a:pPr>
              <a:spcBef>
                <a:spcPct val="50000"/>
              </a:spcBef>
            </a:pPr>
            <a:endParaRPr lang="en-GB" altLang="en-US">
              <a:latin typeface="Verdana" pitchFamily="34" charset="0"/>
            </a:endParaRPr>
          </a:p>
        </p:txBody>
      </p:sp>
      <p:pic>
        <p:nvPicPr>
          <p:cNvPr id="20503" name="Picture 23" descr="cornwall outdoo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476250"/>
            <a:ext cx="2897187" cy="987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611188" y="333375"/>
            <a:ext cx="8229600" cy="863600"/>
          </a:xfrm>
          <a:prstGeom prst="rect">
            <a:avLst/>
          </a:prstGeom>
          <a:noFill/>
          <a:ln w="9525">
            <a:noFill/>
            <a:miter lim="800000"/>
            <a:headEnd/>
            <a:tailEnd/>
          </a:ln>
          <a:effec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GB" altLang="en-US" sz="3600">
                <a:solidFill>
                  <a:schemeClr val="tx2"/>
                </a:solidFill>
                <a:effectLst>
                  <a:outerShdw blurRad="38100" dist="38100" dir="2700000" algn="tl">
                    <a:srgbClr val="000000"/>
                  </a:outerShdw>
                </a:effectLst>
                <a:latin typeface="Verdana" pitchFamily="34" charset="0"/>
              </a:rPr>
              <a:t>The Centre …</a:t>
            </a:r>
          </a:p>
        </p:txBody>
      </p:sp>
      <p:sp>
        <p:nvSpPr>
          <p:cNvPr id="9221" name="Rectangle 5"/>
          <p:cNvSpPr>
            <a:spLocks noChangeArrowheads="1"/>
          </p:cNvSpPr>
          <p:nvPr/>
        </p:nvSpPr>
        <p:spPr bwMode="auto">
          <a:xfrm>
            <a:off x="539750" y="1196975"/>
            <a:ext cx="4679950" cy="4464050"/>
          </a:xfrm>
          <a:prstGeom prst="rect">
            <a:avLst/>
          </a:prstGeom>
          <a:noFill/>
          <a:ln w="9525">
            <a:noFill/>
            <a:miter lim="800000"/>
            <a:headEnd/>
            <a:tailEnd/>
          </a:ln>
          <a:effec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20000"/>
              </a:spcBef>
              <a:buClr>
                <a:schemeClr val="hlink"/>
              </a:buClr>
              <a:buSzPct val="90000"/>
              <a:buFont typeface="Wingdings" pitchFamily="2" charset="2"/>
              <a:buBlip>
                <a:blip r:embed="rId2"/>
              </a:buBlip>
            </a:pPr>
            <a:r>
              <a:rPr lang="en-GB" altLang="en-US" sz="2400" dirty="0">
                <a:effectLst>
                  <a:outerShdw blurRad="38100" dist="38100" dir="2700000" algn="tl">
                    <a:srgbClr val="000000"/>
                  </a:outerShdw>
                </a:effectLst>
                <a:latin typeface="Verdana" pitchFamily="34" charset="0"/>
              </a:rPr>
              <a:t>The Centre is a converted Victorian Primary School situated on the outskirts of Gunnislake in the picturesque Tamar Valley.  The two residential buildings are known as ‘The Old School’ along with overflow accommodation described as the ‘Headmasters House’.  The whole centre will accommodate up to </a:t>
            </a:r>
            <a:r>
              <a:rPr lang="en-GB" altLang="en-US" sz="2400" dirty="0" smtClean="0">
                <a:effectLst>
                  <a:outerShdw blurRad="38100" dist="38100" dir="2700000" algn="tl">
                    <a:srgbClr val="000000"/>
                  </a:outerShdw>
                </a:effectLst>
                <a:latin typeface="Verdana" pitchFamily="34" charset="0"/>
              </a:rPr>
              <a:t>67 </a:t>
            </a:r>
            <a:r>
              <a:rPr lang="en-GB" altLang="en-US" sz="2400" dirty="0">
                <a:effectLst>
                  <a:outerShdw blurRad="38100" dist="38100" dir="2700000" algn="tl">
                    <a:srgbClr val="000000"/>
                  </a:outerShdw>
                </a:effectLst>
                <a:latin typeface="Verdana" pitchFamily="34" charset="0"/>
              </a:rPr>
              <a:t>guests.</a:t>
            </a:r>
            <a:endParaRPr lang="en-GB" altLang="en-US" sz="2400" dirty="0">
              <a:effectLst>
                <a:outerShdw blurRad="38100" dist="38100" dir="2700000" algn="tl">
                  <a:srgbClr val="000000"/>
                </a:outerShdw>
              </a:effectLst>
              <a:latin typeface="Comic Sans MS" pitchFamily="66" charset="0"/>
            </a:endParaRPr>
          </a:p>
        </p:txBody>
      </p:sp>
      <p:pic>
        <p:nvPicPr>
          <p:cNvPr id="47108" name="Picture 4" descr="Delaware 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163" y="1989138"/>
            <a:ext cx="3636962" cy="2730500"/>
          </a:xfrm>
          <a:prstGeom prst="rect">
            <a:avLst/>
          </a:prstGeom>
          <a:noFill/>
          <a:ln w="2857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anim calcmode="lin" valueType="num">
                                      <p:cBhvr>
                                        <p:cTn id="8" dur="500" fill="hold"/>
                                        <p:tgtEl>
                                          <p:spTgt spid="9220"/>
                                        </p:tgtEl>
                                        <p:attrNameLst>
                                          <p:attrName>ppt_w</p:attrName>
                                        </p:attrNameLst>
                                      </p:cBhvr>
                                      <p:tavLst>
                                        <p:tav tm="0" fmla="#ppt_w*sin(2.5*pi*$)">
                                          <p:val>
                                            <p:fltVal val="0"/>
                                          </p:val>
                                        </p:tav>
                                        <p:tav tm="100000">
                                          <p:val>
                                            <p:fltVal val="1"/>
                                          </p:val>
                                        </p:tav>
                                      </p:tavLst>
                                    </p:anim>
                                    <p:anim calcmode="lin" valueType="num">
                                      <p:cBhvr>
                                        <p:cTn id="9" dur="500" fill="hold"/>
                                        <p:tgtEl>
                                          <p:spTgt spid="9220"/>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9221">
                                            <p:txEl>
                                              <p:pRg st="0" end="0"/>
                                            </p:txEl>
                                          </p:spTgt>
                                        </p:tgtEl>
                                        <p:attrNameLst>
                                          <p:attrName>style.visibility</p:attrName>
                                        </p:attrNameLst>
                                      </p:cBhvr>
                                      <p:to>
                                        <p:strVal val="visible"/>
                                      </p:to>
                                    </p:set>
                                    <p:anim calcmode="lin" valueType="num">
                                      <p:cBhvr additive="base">
                                        <p:cTn id="14"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221">
                                            <p:txEl>
                                              <p:pRg st="0" end="0"/>
                                            </p:txEl>
                                          </p:spTgt>
                                        </p:tgtEl>
                                        <p:attrNameLst>
                                          <p:attrName>ppt_y</p:attrName>
                                        </p:attrNameLst>
                                      </p:cBhvr>
                                      <p:tavLst>
                                        <p:tav tm="0">
                                          <p:val>
                                            <p:strVal val="1+#ppt_h/2"/>
                                          </p:val>
                                        </p:tav>
                                        <p:tav tm="100000">
                                          <p:val>
                                            <p:strVal val="#ppt_y"/>
                                          </p:val>
                                        </p:tav>
                                      </p:tavLst>
                                    </p:anim>
                                  </p:childTnLst>
                                </p:cTn>
                              </p:par>
                              <p:par>
                                <p:cTn id="16" presetID="12" presetClass="entr" presetSubtype="4" fill="hold" nodeType="withEffect">
                                  <p:stCondLst>
                                    <p:cond delay="0"/>
                                  </p:stCondLst>
                                  <p:childTnLst>
                                    <p:set>
                                      <p:cBhvr>
                                        <p:cTn id="17" dur="1" fill="hold">
                                          <p:stCondLst>
                                            <p:cond delay="0"/>
                                          </p:stCondLst>
                                        </p:cTn>
                                        <p:tgtEl>
                                          <p:spTgt spid="47108"/>
                                        </p:tgtEl>
                                        <p:attrNameLst>
                                          <p:attrName>style.visibility</p:attrName>
                                        </p:attrNameLst>
                                      </p:cBhvr>
                                      <p:to>
                                        <p:strVal val="visible"/>
                                      </p:to>
                                    </p:set>
                                    <p:animEffect transition="in" filter="slide(fromBottom)">
                                      <p:cBhvr>
                                        <p:cTn id="18" dur="1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en-GB" altLang="en-US" sz="3600" smtClean="0">
                <a:latin typeface="Verdana" pitchFamily="34" charset="0"/>
              </a:rPr>
              <a:t>The Main Centre…</a:t>
            </a:r>
          </a:p>
        </p:txBody>
      </p:sp>
      <p:sp>
        <p:nvSpPr>
          <p:cNvPr id="11267" name="Rectangle 3"/>
          <p:cNvSpPr>
            <a:spLocks noGrp="1" noChangeArrowheads="1"/>
          </p:cNvSpPr>
          <p:nvPr>
            <p:ph type="body" sz="half" idx="1"/>
          </p:nvPr>
        </p:nvSpPr>
        <p:spPr>
          <a:xfrm>
            <a:off x="457200" y="1124744"/>
            <a:ext cx="4518283" cy="4862512"/>
          </a:xfrm>
        </p:spPr>
        <p:txBody>
          <a:bodyPr/>
          <a:lstStyle/>
          <a:p>
            <a:pPr eaLnBrk="1" hangingPunct="1"/>
            <a:r>
              <a:rPr lang="en-GB" altLang="en-US" sz="2400" dirty="0" smtClean="0">
                <a:latin typeface="Verdana" pitchFamily="34" charset="0"/>
              </a:rPr>
              <a:t>Provides dormitory accommodation for up to 49 people, plus kitchen, dining room/common room, showers, toilets and a large drying room.  </a:t>
            </a:r>
            <a:r>
              <a:rPr lang="en-GB" altLang="en-US" sz="2400" dirty="0" smtClean="0">
                <a:latin typeface="Verdana" pitchFamily="34" charset="0"/>
              </a:rPr>
              <a:t> </a:t>
            </a:r>
            <a:r>
              <a:rPr lang="en-GB" altLang="en-US" sz="2400" dirty="0" smtClean="0">
                <a:latin typeface="Verdana" pitchFamily="34" charset="0"/>
              </a:rPr>
              <a:t>Central heating and double glazed windows make the Centre a very comfortable and user friendly building all year round</a:t>
            </a:r>
            <a:r>
              <a:rPr lang="en-GB" altLang="en-US" sz="2000" dirty="0" smtClean="0">
                <a:latin typeface="Verdana" pitchFamily="34" charset="0"/>
              </a:rPr>
              <a:t>.</a:t>
            </a:r>
          </a:p>
        </p:txBody>
      </p:sp>
      <p:pic>
        <p:nvPicPr>
          <p:cNvPr id="11274" name="Picture 10" descr="Delaware 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483" y="2060575"/>
            <a:ext cx="3665280" cy="2016497"/>
          </a:xfrm>
          <a:prstGeom prst="rect">
            <a:avLst/>
          </a:prstGeom>
          <a:noFill/>
          <a:ln w="2857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lide(fromBottom)">
                                      <p:cBhvr>
                                        <p:cTn id="7" dur="1000"/>
                                        <p:tgtEl>
                                          <p:spTgt spid="1126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animEffect transition="in" filter="slide(fromBottom)">
                                      <p:cBhvr>
                                        <p:cTn id="10" dur="1000"/>
                                        <p:tgtEl>
                                          <p:spTgt spid="11267">
                                            <p:txEl>
                                              <p:pRg st="0" end="0"/>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1274"/>
                                        </p:tgtEl>
                                        <p:attrNameLst>
                                          <p:attrName>style.visibility</p:attrName>
                                        </p:attrNameLst>
                                      </p:cBhvr>
                                      <p:to>
                                        <p:strVal val="visible"/>
                                      </p:to>
                                    </p:set>
                                    <p:animEffect transition="in" filter="slide(fromBottom)">
                                      <p:cBhvr>
                                        <p:cTn id="13" dur="10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GB" altLang="en-US" sz="3600" smtClean="0">
                <a:effectLst/>
                <a:latin typeface="Verdana" pitchFamily="34" charset="0"/>
              </a:rPr>
              <a:t>Accommodation…</a:t>
            </a:r>
          </a:p>
        </p:txBody>
      </p:sp>
      <p:sp>
        <p:nvSpPr>
          <p:cNvPr id="37891" name="Rectangle 3"/>
          <p:cNvSpPr>
            <a:spLocks noGrp="1" noChangeArrowheads="1"/>
          </p:cNvSpPr>
          <p:nvPr>
            <p:ph type="body" idx="1"/>
          </p:nvPr>
        </p:nvSpPr>
        <p:spPr>
          <a:xfrm>
            <a:off x="499334" y="1124744"/>
            <a:ext cx="5051425" cy="4789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2400" dirty="0" smtClean="0">
                <a:effectLst/>
                <a:latin typeface="Verdana" pitchFamily="34" charset="0"/>
              </a:rPr>
              <a:t>There are 5 large dormitories in the Main Centre; four with 4 bunks sleeping 8 and one with 6 bunks sleeping 12.</a:t>
            </a:r>
          </a:p>
          <a:p>
            <a:r>
              <a:rPr lang="en-GB" altLang="en-US" sz="2400" dirty="0" smtClean="0">
                <a:effectLst/>
                <a:latin typeface="Verdana" pitchFamily="34" charset="0"/>
              </a:rPr>
              <a:t>There are 3 staff rooms; two sleeping 2 and 1 single room</a:t>
            </a:r>
            <a:r>
              <a:rPr lang="en-GB" altLang="en-US" sz="2400" dirty="0" smtClean="0">
                <a:effectLst/>
                <a:latin typeface="Verdana" pitchFamily="34" charset="0"/>
              </a:rPr>
              <a:t>.</a:t>
            </a:r>
            <a:endParaRPr lang="en-GB" altLang="en-US" sz="2400" dirty="0" smtClean="0">
              <a:effectLst/>
              <a:latin typeface="Verdana" pitchFamily="34" charset="0"/>
            </a:endParaRPr>
          </a:p>
          <a:p>
            <a:pPr>
              <a:lnSpc>
                <a:spcPct val="80000"/>
              </a:lnSpc>
            </a:pPr>
            <a:endParaRPr lang="en-GB" altLang="en-US" sz="2400" dirty="0" smtClean="0">
              <a:effectLst/>
              <a:latin typeface="Verdana" pitchFamily="34" charset="0"/>
            </a:endParaRPr>
          </a:p>
        </p:txBody>
      </p:sp>
      <p:pic>
        <p:nvPicPr>
          <p:cNvPr id="59403" name="Picture 11" descr="Bunk Bed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063" y="1268413"/>
            <a:ext cx="3251200" cy="4335462"/>
          </a:xfrm>
          <a:prstGeom prst="rect">
            <a:avLst/>
          </a:prstGeom>
          <a:noFill/>
          <a:ln w="28575">
            <a:solidFill>
              <a:srgbClr val="00CC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9403"/>
                                        </p:tgtEl>
                                        <p:attrNameLst>
                                          <p:attrName>style.visibility</p:attrName>
                                        </p:attrNameLst>
                                      </p:cBhvr>
                                      <p:to>
                                        <p:strVal val="visible"/>
                                      </p:to>
                                    </p:set>
                                    <p:anim calcmode="lin" valueType="num">
                                      <p:cBhvr additive="base">
                                        <p:cTn id="7" dur="1000" fill="hold"/>
                                        <p:tgtEl>
                                          <p:spTgt spid="59403"/>
                                        </p:tgtEl>
                                        <p:attrNameLst>
                                          <p:attrName>ppt_x</p:attrName>
                                        </p:attrNameLst>
                                      </p:cBhvr>
                                      <p:tavLst>
                                        <p:tav tm="0">
                                          <p:val>
                                            <p:strVal val="#ppt_x"/>
                                          </p:val>
                                        </p:tav>
                                        <p:tav tm="100000">
                                          <p:val>
                                            <p:strVal val="#ppt_x"/>
                                          </p:val>
                                        </p:tav>
                                      </p:tavLst>
                                    </p:anim>
                                    <p:anim calcmode="lin" valueType="num">
                                      <p:cBhvr additive="base">
                                        <p:cTn id="8" dur="1000" fill="hold"/>
                                        <p:tgtEl>
                                          <p:spTgt spid="59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229600" cy="7032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smtClean="0">
                <a:effectLst/>
                <a:latin typeface="Verdana" pitchFamily="34" charset="0"/>
              </a:rPr>
              <a:t>Dining Room / Common Room …</a:t>
            </a:r>
          </a:p>
        </p:txBody>
      </p:sp>
      <p:sp>
        <p:nvSpPr>
          <p:cNvPr id="38915" name="Rectangle 3"/>
          <p:cNvSpPr>
            <a:spLocks noGrp="1" noChangeArrowheads="1"/>
          </p:cNvSpPr>
          <p:nvPr>
            <p:ph type="body" idx="1"/>
          </p:nvPr>
        </p:nvSpPr>
        <p:spPr>
          <a:xfrm>
            <a:off x="457199" y="1125538"/>
            <a:ext cx="5100003" cy="554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2400" dirty="0" smtClean="0">
                <a:effectLst/>
                <a:latin typeface="Verdana" panose="020B0604030504040204" pitchFamily="34" charset="0"/>
                <a:ea typeface="Verdana" panose="020B0604030504040204" pitchFamily="34" charset="0"/>
                <a:cs typeface="Verdana" panose="020B0604030504040204" pitchFamily="34" charset="0"/>
              </a:rPr>
              <a:t>The hall doubles as both dining room and common room.  </a:t>
            </a:r>
          </a:p>
          <a:p>
            <a:pPr>
              <a:lnSpc>
                <a:spcPct val="80000"/>
              </a:lnSpc>
            </a:pPr>
            <a:r>
              <a:rPr lang="en-GB" altLang="en-US" sz="2400" dirty="0" smtClean="0">
                <a:effectLst/>
                <a:latin typeface="Verdana" panose="020B0604030504040204" pitchFamily="34" charset="0"/>
                <a:ea typeface="Verdana" panose="020B0604030504040204" pitchFamily="34" charset="0"/>
                <a:cs typeface="Verdana" panose="020B0604030504040204" pitchFamily="34" charset="0"/>
              </a:rPr>
              <a:t>The area has polished wood flooring and is equipped with 8 folding tables and stacking dining chairs.</a:t>
            </a:r>
          </a:p>
          <a:p>
            <a:pPr>
              <a:lnSpc>
                <a:spcPct val="80000"/>
              </a:lnSpc>
            </a:pPr>
            <a:r>
              <a:rPr lang="en-GB" altLang="en-US" sz="2400" dirty="0" smtClean="0">
                <a:effectLst/>
                <a:latin typeface="Verdana" panose="020B0604030504040204" pitchFamily="34" charset="0"/>
                <a:ea typeface="Verdana" panose="020B0604030504040204" pitchFamily="34" charset="0"/>
                <a:cs typeface="Verdana" panose="020B0604030504040204" pitchFamily="34" charset="0"/>
              </a:rPr>
              <a:t>The common room end is carpeted, has a number of easy chairs, television, a DVD player, projector and a small library</a:t>
            </a:r>
            <a:r>
              <a:rPr lang="en-GB" altLang="en-US" sz="2400" dirty="0" smtClean="0">
                <a:effectLst/>
                <a:latin typeface="Verdana" panose="020B0604030504040204" pitchFamily="34" charset="0"/>
                <a:ea typeface="Verdana" panose="020B0604030504040204" pitchFamily="34" charset="0"/>
                <a:cs typeface="Verdana" panose="020B0604030504040204" pitchFamily="34" charset="0"/>
              </a:rPr>
              <a:t>.</a:t>
            </a:r>
            <a:endParaRPr lang="en-GB" altLang="en-US" sz="2400" dirty="0" smtClean="0">
              <a:effectLst/>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2132856"/>
            <a:ext cx="3203848" cy="2402154"/>
          </a:xfrm>
          <a:prstGeom prst="rect">
            <a:avLst/>
          </a:prstGeom>
          <a:ln w="19050">
            <a:solidFill>
              <a:srgbClr val="00B0F0"/>
            </a:solidFill>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Beam</Template>
  <TotalTime>2419</TotalTime>
  <Words>768</Words>
  <Application>Microsoft Office PowerPoint</Application>
  <PresentationFormat>On-screen Show (4:3)</PresentationFormat>
  <Paragraphs>132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Comic Sans MS</vt:lpstr>
      <vt:lpstr>Times New Roman</vt:lpstr>
      <vt:lpstr>Verdana</vt:lpstr>
      <vt:lpstr>Wingdings</vt:lpstr>
      <vt:lpstr>Beam</vt:lpstr>
      <vt:lpstr>Delaware Outdoor Education Centre</vt:lpstr>
      <vt:lpstr>Delaware Outdoor Education Centre.</vt:lpstr>
      <vt:lpstr>PowerPoint Presentation</vt:lpstr>
      <vt:lpstr>Staff…</vt:lpstr>
      <vt:lpstr>PowerPoint Presentation</vt:lpstr>
      <vt:lpstr>PowerPoint Presentation</vt:lpstr>
      <vt:lpstr>The Main Centre…</vt:lpstr>
      <vt:lpstr>Accommodation…</vt:lpstr>
      <vt:lpstr>Dining Room / Common Room …</vt:lpstr>
      <vt:lpstr>Catering Service …</vt:lpstr>
      <vt:lpstr>Suggested clothing and equipment For day time water / land based activities</vt:lpstr>
      <vt:lpstr>For night time</vt:lpstr>
      <vt:lpstr>Activities….</vt:lpstr>
      <vt:lpstr>Activities </vt:lpstr>
      <vt:lpstr>Activities </vt:lpstr>
      <vt:lpstr>Activities</vt:lpstr>
      <vt:lpstr>Evening activities….</vt:lpstr>
      <vt:lpstr>Day 1</vt:lpstr>
      <vt:lpstr>Day 2</vt:lpstr>
      <vt:lpstr>Day 3</vt:lpstr>
      <vt:lpstr>PowerPoint Presentation</vt:lpstr>
    </vt:vector>
  </TitlesOfParts>
  <Company>Cornwall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 Outdoor Education Centre</dc:title>
  <dc:creator>Tessa Bell</dc:creator>
  <cp:lastModifiedBy>Caroline O'Brien</cp:lastModifiedBy>
  <cp:revision>112</cp:revision>
  <dcterms:created xsi:type="dcterms:W3CDTF">2007-06-13T13:15:25Z</dcterms:created>
  <dcterms:modified xsi:type="dcterms:W3CDTF">2017-10-11T20:27:25Z</dcterms:modified>
</cp:coreProperties>
</file>